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270" r:id="rId6"/>
    <p:sldId id="271" r:id="rId7"/>
    <p:sldId id="265" r:id="rId8"/>
    <p:sldId id="262" r:id="rId9"/>
    <p:sldId id="263" r:id="rId10"/>
    <p:sldId id="266" r:id="rId11"/>
    <p:sldId id="267" r:id="rId12"/>
    <p:sldId id="260" r:id="rId13"/>
    <p:sldId id="274" r:id="rId14"/>
    <p:sldId id="275" r:id="rId15"/>
    <p:sldId id="268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6"/>
    <p:restoredTop sz="89256"/>
  </p:normalViewPr>
  <p:slideViewPr>
    <p:cSldViewPr snapToGrid="0" snapToObjects="1">
      <p:cViewPr varScale="1">
        <p:scale>
          <a:sx n="105" d="100"/>
          <a:sy n="105" d="100"/>
        </p:scale>
        <p:origin x="664" y="192"/>
      </p:cViewPr>
      <p:guideLst>
        <p:guide orient="horz" pos="96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4BA5D-0978-E74D-9513-35D26BA690D5}" type="datetimeFigureOut">
              <a:rPr lang="en-US" smtClean="0"/>
              <a:t>2/16/19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32DDC-AD68-9949-A6D6-92A6DDC8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37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32DDC-AD68-9949-A6D6-92A6DDC8B8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01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 PERSON has DISEASE, but we MISS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32DDC-AD68-9949-A6D6-92A6DDC8B8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60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32DDC-AD68-9949-A6D6-92A6DDC8B8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68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32DDC-AD68-9949-A6D6-92A6DDC8B8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7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Survey data – Unreliable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32DDC-AD68-9949-A6D6-92A6DDC8B8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32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32DDC-AD68-9949-A6D6-92A6DDC8B8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88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GO</a:t>
            </a:r>
          </a:p>
          <a:p>
            <a:endParaRPr lang="en-US" dirty="0"/>
          </a:p>
          <a:p>
            <a:r>
              <a:rPr lang="en-US" dirty="0"/>
              <a:t>Useful for INSTITUTIONAL _ Level</a:t>
            </a:r>
          </a:p>
          <a:p>
            <a:r>
              <a:rPr lang="en-US" dirty="0"/>
              <a:t>	INDIVIDUAL _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32DDC-AD68-9949-A6D6-92A6DDC8B8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4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4A924-CCDA-FF47-BCE5-2A17EE905D71}" type="datetimeFigureOut">
              <a:rPr lang="en-US" smtClean="0"/>
              <a:t>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30D4-EBFC-174B-B795-A543049E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98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4A924-CCDA-FF47-BCE5-2A17EE905D71}" type="datetimeFigureOut">
              <a:rPr lang="en-US" smtClean="0"/>
              <a:t>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30D4-EBFC-174B-B795-A543049E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0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4A924-CCDA-FF47-BCE5-2A17EE905D71}" type="datetimeFigureOut">
              <a:rPr lang="en-US" smtClean="0"/>
              <a:t>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30D4-EBFC-174B-B795-A543049E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0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4A924-CCDA-FF47-BCE5-2A17EE905D71}" type="datetimeFigureOut">
              <a:rPr lang="en-US" smtClean="0"/>
              <a:t>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30D4-EBFC-174B-B795-A543049E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5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4A924-CCDA-FF47-BCE5-2A17EE905D71}" type="datetimeFigureOut">
              <a:rPr lang="en-US" smtClean="0"/>
              <a:t>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30D4-EBFC-174B-B795-A543049E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57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4A924-CCDA-FF47-BCE5-2A17EE905D71}" type="datetimeFigureOut">
              <a:rPr lang="en-US" smtClean="0"/>
              <a:t>2/16/19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30D4-EBFC-174B-B795-A543049E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91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4A924-CCDA-FF47-BCE5-2A17EE905D71}" type="datetimeFigureOut">
              <a:rPr lang="en-US" smtClean="0"/>
              <a:t>2/16/19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30D4-EBFC-174B-B795-A543049E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9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4A924-CCDA-FF47-BCE5-2A17EE905D71}" type="datetimeFigureOut">
              <a:rPr lang="en-US" smtClean="0"/>
              <a:t>2/16/19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30D4-EBFC-174B-B795-A543049E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1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4A924-CCDA-FF47-BCE5-2A17EE905D71}" type="datetimeFigureOut">
              <a:rPr lang="en-US" smtClean="0"/>
              <a:t>2/16/19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30D4-EBFC-174B-B795-A543049E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66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4A924-CCDA-FF47-BCE5-2A17EE905D71}" type="datetimeFigureOut">
              <a:rPr lang="en-US" smtClean="0"/>
              <a:t>2/16/19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30D4-EBFC-174B-B795-A543049E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53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4A924-CCDA-FF47-BCE5-2A17EE905D71}" type="datetimeFigureOut">
              <a:rPr lang="en-US" smtClean="0"/>
              <a:t>2/16/19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30D4-EBFC-174B-B795-A543049E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87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4A924-CCDA-FF47-BCE5-2A17EE905D71}" type="datetimeFigureOut">
              <a:rPr lang="en-US" smtClean="0"/>
              <a:t>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730D4-EBFC-174B-B795-A543049E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56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eg"/><Relationship Id="rId12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11" Type="http://schemas.openxmlformats.org/officeDocument/2006/relationships/image" Target="../media/image30.jpg"/><Relationship Id="rId5" Type="http://schemas.openxmlformats.org/officeDocument/2006/relationships/image" Target="../media/image24.jpg"/><Relationship Id="rId10" Type="http://schemas.openxmlformats.org/officeDocument/2006/relationships/image" Target="../media/image29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oreilly.com/learning/introduction-to-local-interpretable-model-agnostic-explanations-lime" TargetMode="External"/><Relationship Id="rId5" Type="http://schemas.openxmlformats.org/officeDocument/2006/relationships/hyperlink" Target="https://arxiv.org/abs/1602.04938" TargetMode="External"/><Relationship Id="rId4" Type="http://schemas.openxmlformats.org/officeDocument/2006/relationships/hyperlink" Target="https://github.com/marcotcr/lim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7.jpg"/><Relationship Id="rId7" Type="http://schemas.openxmlformats.org/officeDocument/2006/relationships/hyperlink" Target="https://www.oreilly.com/learning/introduction-to-local-interpretable-model-agnostic-explanations-lim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1602.04938" TargetMode="External"/><Relationship Id="rId5" Type="http://schemas.openxmlformats.org/officeDocument/2006/relationships/hyperlink" Target="https://github.com/marcotcr/lime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3.png"/><Relationship Id="rId5" Type="http://schemas.openxmlformats.org/officeDocument/2006/relationships/image" Target="../media/image2.jp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367F3C7-C037-AC4B-8CB6-C32D164CEF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</a:blip>
          <a:srcRect l="2954" r="8158"/>
          <a:stretch/>
        </p:blipFill>
        <p:spPr>
          <a:xfrm flipH="1">
            <a:off x="0" y="1554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49729-B87C-A74B-A474-243E94719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rmAutofit/>
          </a:bodyPr>
          <a:lstStyle/>
          <a:p>
            <a:pPr algn="r"/>
            <a:r>
              <a:rPr lang="en-US" b="1" i="1" dirty="0"/>
              <a:t>You Are What You Eat</a:t>
            </a:r>
            <a:r>
              <a:rPr lang="en-US" dirty="0"/>
              <a:t>:</a:t>
            </a:r>
            <a:br>
              <a:rPr lang="en-US" sz="1200" dirty="0"/>
            </a:b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Obesity Classification Based on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Weekly Habits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162CE-1F03-9B4D-ADD6-582B8AE385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1792" y="4615641"/>
            <a:ext cx="6858000" cy="1655762"/>
          </a:xfrm>
        </p:spPr>
        <p:txBody>
          <a:bodyPr/>
          <a:lstStyle/>
          <a:p>
            <a:pPr algn="r"/>
            <a:r>
              <a:rPr lang="en-US" dirty="0"/>
              <a:t>Project-2 @ </a:t>
            </a:r>
            <a:r>
              <a:rPr lang="en-US" b="1" dirty="0"/>
              <a:t>METIS</a:t>
            </a:r>
          </a:p>
          <a:p>
            <a:pPr algn="r"/>
            <a:r>
              <a:rPr lang="en-US" dirty="0" err="1">
                <a:latin typeface="Century Schoolbook" panose="02040604050505020304" pitchFamily="18" charset="0"/>
              </a:rPr>
              <a:t>Jhonsen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err="1">
                <a:latin typeface="Century Schoolbook" panose="02040604050505020304" pitchFamily="18" charset="0"/>
              </a:rPr>
              <a:t>Djajamuliadi</a:t>
            </a:r>
            <a:endParaRPr lang="en-US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476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6A9BD6-57FF-7A4C-874E-655639DFE388}"/>
              </a:ext>
            </a:extLst>
          </p:cNvPr>
          <p:cNvSpPr txBox="1"/>
          <p:nvPr/>
        </p:nvSpPr>
        <p:spPr>
          <a:xfrm>
            <a:off x="3913533" y="3300459"/>
            <a:ext cx="263649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/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9F0AF4-2F62-B947-B804-3C50EA242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509" y="4168713"/>
            <a:ext cx="2433107" cy="243310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19DAD6A-BEF3-E249-BC43-BDE321EF59E6}"/>
              </a:ext>
            </a:extLst>
          </p:cNvPr>
          <p:cNvGrpSpPr/>
          <p:nvPr/>
        </p:nvGrpSpPr>
        <p:grpSpPr>
          <a:xfrm>
            <a:off x="4238270" y="4698290"/>
            <a:ext cx="1625806" cy="468825"/>
            <a:chOff x="1784437" y="3726016"/>
            <a:chExt cx="1625806" cy="4688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5852E4-394A-7542-A8E8-77E0F6270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4437" y="3726016"/>
              <a:ext cx="468825" cy="46882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2DEAAB-3AFF-D643-A9A0-23C83E17B568}"/>
                </a:ext>
              </a:extLst>
            </p:cNvPr>
            <p:cNvSpPr txBox="1"/>
            <p:nvPr/>
          </p:nvSpPr>
          <p:spPr>
            <a:xfrm>
              <a:off x="2230112" y="3729596"/>
              <a:ext cx="11801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jhonsen</a:t>
              </a:r>
              <a:endParaRPr lang="en-US" sz="2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B8EBDE-0334-144A-8517-155EAD859D7D}"/>
              </a:ext>
            </a:extLst>
          </p:cNvPr>
          <p:cNvGrpSpPr/>
          <p:nvPr/>
        </p:nvGrpSpPr>
        <p:grpSpPr>
          <a:xfrm>
            <a:off x="4143241" y="5187208"/>
            <a:ext cx="1720835" cy="658882"/>
            <a:chOff x="1689408" y="4214934"/>
            <a:chExt cx="1720835" cy="6588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ED35CF-78F4-124C-B9CD-3565A9A4D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9408" y="4214934"/>
              <a:ext cx="658882" cy="65888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26DEB1-97BE-0440-93A4-C59AC23C39D7}"/>
                </a:ext>
              </a:extLst>
            </p:cNvPr>
            <p:cNvSpPr txBox="1"/>
            <p:nvPr/>
          </p:nvSpPr>
          <p:spPr>
            <a:xfrm>
              <a:off x="2230112" y="4345053"/>
              <a:ext cx="11801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jhonsen</a:t>
              </a:r>
              <a:endParaRPr lang="en-US" sz="24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E3EBA3-C894-D947-A047-68876578A913}"/>
              </a:ext>
            </a:extLst>
          </p:cNvPr>
          <p:cNvGrpSpPr/>
          <p:nvPr/>
        </p:nvGrpSpPr>
        <p:grpSpPr>
          <a:xfrm>
            <a:off x="4190755" y="5881688"/>
            <a:ext cx="2062850" cy="563854"/>
            <a:chOff x="1736922" y="4909414"/>
            <a:chExt cx="2062850" cy="56385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5459622-F9A7-5B4D-9262-4D8DA005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6922" y="4909414"/>
              <a:ext cx="563854" cy="56385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183324-6DE2-9044-B88F-41806D0B24A1}"/>
                </a:ext>
              </a:extLst>
            </p:cNvPr>
            <p:cNvSpPr txBox="1"/>
            <p:nvPr/>
          </p:nvSpPr>
          <p:spPr>
            <a:xfrm>
              <a:off x="2230112" y="4960509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jhonsen_dj</a:t>
              </a:r>
              <a:endParaRPr lang="en-US" sz="2400" dirty="0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1AE10A-9EF2-8847-AF9C-485102F304D3}"/>
              </a:ext>
            </a:extLst>
          </p:cNvPr>
          <p:cNvCxnSpPr>
            <a:cxnSpLocks/>
          </p:cNvCxnSpPr>
          <p:nvPr/>
        </p:nvCxnSpPr>
        <p:spPr>
          <a:xfrm>
            <a:off x="3701699" y="4105169"/>
            <a:ext cx="306015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29AFF0-5F48-1040-8302-29447887D1AD}"/>
              </a:ext>
            </a:extLst>
          </p:cNvPr>
          <p:cNvSpPr txBox="1"/>
          <p:nvPr/>
        </p:nvSpPr>
        <p:spPr>
          <a:xfrm>
            <a:off x="3909965" y="4168713"/>
            <a:ext cx="2589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Scientist  </a:t>
            </a:r>
            <a:r>
              <a:rPr lang="en-US" sz="2400" dirty="0"/>
              <a:t>| </a:t>
            </a:r>
            <a:r>
              <a:rPr lang="en-US" dirty="0"/>
              <a:t> Chemist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A7A751-ABC9-2242-B77A-5922F2703A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0000"/>
          </a:blip>
          <a:srcRect l="11907"/>
          <a:stretch/>
        </p:blipFill>
        <p:spPr>
          <a:xfrm flipH="1">
            <a:off x="12357" y="0"/>
            <a:ext cx="9119286" cy="686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80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Arrow 1">
            <a:extLst>
              <a:ext uri="{FF2B5EF4-FFF2-40B4-BE49-F238E27FC236}">
                <a16:creationId xmlns:a16="http://schemas.microsoft.com/office/drawing/2014/main" id="{CEF08757-B8DD-4641-88EF-F7A1D6F9B393}"/>
              </a:ext>
            </a:extLst>
          </p:cNvPr>
          <p:cNvSpPr/>
          <p:nvPr/>
        </p:nvSpPr>
        <p:spPr>
          <a:xfrm>
            <a:off x="445477" y="1666071"/>
            <a:ext cx="484632" cy="441681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72996-F833-5946-A282-1D6D88E97F41}"/>
              </a:ext>
            </a:extLst>
          </p:cNvPr>
          <p:cNvSpPr txBox="1"/>
          <p:nvPr/>
        </p:nvSpPr>
        <p:spPr>
          <a:xfrm>
            <a:off x="1652932" y="9086"/>
            <a:ext cx="58381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Project Description and Goal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184E437-8B3E-FF48-B138-470F95F756E7}"/>
              </a:ext>
            </a:extLst>
          </p:cNvPr>
          <p:cNvSpPr/>
          <p:nvPr/>
        </p:nvSpPr>
        <p:spPr>
          <a:xfrm>
            <a:off x="185833" y="746402"/>
            <a:ext cx="5339644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94F67-9200-2E44-9569-A68A4E9C47F0}"/>
              </a:ext>
            </a:extLst>
          </p:cNvPr>
          <p:cNvSpPr txBox="1"/>
          <p:nvPr/>
        </p:nvSpPr>
        <p:spPr>
          <a:xfrm>
            <a:off x="306775" y="785039"/>
            <a:ext cx="4986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	</a:t>
            </a:r>
            <a:r>
              <a:rPr lang="en-US" sz="2400" i="1" dirty="0">
                <a:latin typeface="Century Schoolbook" panose="02040604050505020304" pitchFamily="18" charset="0"/>
              </a:rPr>
              <a:t>Data Science </a:t>
            </a:r>
          </a:p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 	</a:t>
            </a:r>
            <a:r>
              <a:rPr lang="en-US" sz="2400" i="1" dirty="0">
                <a:latin typeface="Century Schoolbook" panose="02040604050505020304" pitchFamily="18" charset="0"/>
              </a:rPr>
              <a:t>for Social Good</a:t>
            </a:r>
            <a:endParaRPr lang="en-US" sz="2400" i="1" baseline="30000" dirty="0">
              <a:latin typeface="Century Schoolbook" panose="020406040505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45AED48-8311-A145-8449-3326BFC68D8A}"/>
              </a:ext>
            </a:extLst>
          </p:cNvPr>
          <p:cNvGrpSpPr/>
          <p:nvPr/>
        </p:nvGrpSpPr>
        <p:grpSpPr>
          <a:xfrm>
            <a:off x="188160" y="6120995"/>
            <a:ext cx="1983249" cy="374904"/>
            <a:chOff x="1274208" y="1975141"/>
            <a:chExt cx="1983249" cy="374904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F2F3FCEE-9FCB-5048-BA03-EB7C5D762E37}"/>
                </a:ext>
              </a:extLst>
            </p:cNvPr>
            <p:cNvSpPr/>
            <p:nvPr/>
          </p:nvSpPr>
          <p:spPr>
            <a:xfrm>
              <a:off x="1274208" y="1980713"/>
              <a:ext cx="1983249" cy="3693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E5CE09-7AA9-FE46-96C5-AA23D63387D7}"/>
                </a:ext>
              </a:extLst>
            </p:cNvPr>
            <p:cNvSpPr txBox="1"/>
            <p:nvPr/>
          </p:nvSpPr>
          <p:spPr>
            <a:xfrm>
              <a:off x="1604011" y="1975141"/>
              <a:ext cx="1338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Deployment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1F04654-D2DA-D249-9AD9-84E6F842A935}"/>
              </a:ext>
            </a:extLst>
          </p:cNvPr>
          <p:cNvGrpSpPr/>
          <p:nvPr/>
        </p:nvGrpSpPr>
        <p:grpSpPr>
          <a:xfrm>
            <a:off x="1414297" y="1846842"/>
            <a:ext cx="6573817" cy="2572637"/>
            <a:chOff x="1414297" y="1846842"/>
            <a:chExt cx="6573817" cy="25726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06A6E00-AE13-EF48-BB5D-7ADF776D5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4297" y="1846842"/>
              <a:ext cx="1441358" cy="105699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280EE58-AD9E-1E49-8CDA-A8F0AC317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9275" y="1858874"/>
              <a:ext cx="2998839" cy="7774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BB9F3F8-3230-7145-874A-391B678CF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9868" y="2164823"/>
              <a:ext cx="1713916" cy="118188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B59208D-D0F5-4441-9B6B-D6D183212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73887" y="3367889"/>
              <a:ext cx="1051590" cy="105159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058BEB9-4B46-AE45-A83C-7C183A280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11346" y="3374316"/>
              <a:ext cx="2377300" cy="66403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9B69DA7-FC1A-1849-B7DA-4835CB8EA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10718" y="2903838"/>
              <a:ext cx="1264084" cy="1264084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C35E309-187C-BD4E-A073-526BFD65B11C}"/>
              </a:ext>
            </a:extLst>
          </p:cNvPr>
          <p:cNvGrpSpPr/>
          <p:nvPr/>
        </p:nvGrpSpPr>
        <p:grpSpPr>
          <a:xfrm>
            <a:off x="1414297" y="4427612"/>
            <a:ext cx="7796821" cy="2421302"/>
            <a:chOff x="1414297" y="4427612"/>
            <a:chExt cx="7796821" cy="242130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9818A23-A0CA-004F-8F45-03F8ADEE9D55}"/>
                </a:ext>
              </a:extLst>
            </p:cNvPr>
            <p:cNvCxnSpPr>
              <a:cxnSpLocks/>
            </p:cNvCxnSpPr>
            <p:nvPr/>
          </p:nvCxnSpPr>
          <p:spPr>
            <a:xfrm>
              <a:off x="1414297" y="4427612"/>
              <a:ext cx="720031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4D6ECE4-ED41-F84C-A316-6AEB4EA83AA5}"/>
                </a:ext>
              </a:extLst>
            </p:cNvPr>
            <p:cNvSpPr txBox="1"/>
            <p:nvPr/>
          </p:nvSpPr>
          <p:spPr>
            <a:xfrm>
              <a:off x="7008271" y="6602693"/>
              <a:ext cx="22028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Photos from https://</a:t>
              </a:r>
              <a:r>
                <a:rPr lang="en-US" sz="1000" dirty="0" err="1">
                  <a:solidFill>
                    <a:schemeClr val="bg1">
                      <a:lumMod val="50000"/>
                    </a:schemeClr>
                  </a:solidFill>
                </a:rPr>
                <a:t>www.pexels.com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/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8D0C7AF-476D-8148-85C0-A42331ACA5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87" t="25986" r="-387" b="7355"/>
            <a:stretch/>
          </p:blipFill>
          <p:spPr>
            <a:xfrm rot="21264699">
              <a:off x="2211181" y="4767291"/>
              <a:ext cx="1866251" cy="186604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8F643B1-35DA-DC46-A637-41025CAB2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376432">
              <a:off x="4062292" y="4957414"/>
              <a:ext cx="2202847" cy="1468564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1ECC81F9-7CB5-8346-84E4-E9B055E3B6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151811">
            <a:off x="6283657" y="4943533"/>
            <a:ext cx="2306779" cy="15982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CD9F261-8E8F-7941-A3CB-B0770BC9C97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20000"/>
          </a:blip>
          <a:srcRect l="11907"/>
          <a:stretch/>
        </p:blipFill>
        <p:spPr>
          <a:xfrm>
            <a:off x="24714" y="-5712"/>
            <a:ext cx="9119286" cy="686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0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59D6E-06B2-6245-8687-DDDEA437462B}"/>
              </a:ext>
            </a:extLst>
          </p:cNvPr>
          <p:cNvSpPr txBox="1"/>
          <p:nvPr/>
        </p:nvSpPr>
        <p:spPr>
          <a:xfrm>
            <a:off x="639952" y="21845"/>
            <a:ext cx="78402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Bringing Interpretability to “Black-Box”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8B6AE-5922-B040-BD49-2530F4FB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98" y="2233899"/>
            <a:ext cx="6527800" cy="337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067FA9-98E9-4842-9AA5-93E4FACABBC1}"/>
              </a:ext>
            </a:extLst>
          </p:cNvPr>
          <p:cNvSpPr txBox="1"/>
          <p:nvPr/>
        </p:nvSpPr>
        <p:spPr>
          <a:xfrm>
            <a:off x="2797957" y="5612099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Obese</a:t>
            </a:r>
            <a:r>
              <a:rPr lang="en-US" sz="2000" b="1" dirty="0"/>
              <a:t>  |  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Obese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5F2036-E8B3-6E41-8060-07A1446C8BFE}"/>
              </a:ext>
            </a:extLst>
          </p:cNvPr>
          <p:cNvSpPr txBox="1"/>
          <p:nvPr/>
        </p:nvSpPr>
        <p:spPr>
          <a:xfrm>
            <a:off x="688661" y="1245901"/>
            <a:ext cx="426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Appendix to slide #7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impact of each variable on P(Obese)</a:t>
            </a:r>
          </a:p>
        </p:txBody>
      </p:sp>
    </p:spTree>
    <p:extLst>
      <p:ext uri="{BB962C8B-B14F-4D97-AF65-F5344CB8AC3E}">
        <p14:creationId xmlns:p14="http://schemas.microsoft.com/office/powerpoint/2010/main" val="3831445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EF695E-B306-DD40-99A5-9614A5796C09}"/>
              </a:ext>
            </a:extLst>
          </p:cNvPr>
          <p:cNvSpPr txBox="1"/>
          <p:nvPr/>
        </p:nvSpPr>
        <p:spPr>
          <a:xfrm>
            <a:off x="639952" y="21845"/>
            <a:ext cx="78402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Bringing Interpretability to “Black-Box”</a:t>
            </a:r>
          </a:p>
        </p:txBody>
      </p:sp>
      <p:pic>
        <p:nvPicPr>
          <p:cNvPr id="5124" name="Picture 4" descr="Explaining a prediction with LIME">
            <a:extLst>
              <a:ext uri="{FF2B5EF4-FFF2-40B4-BE49-F238E27FC236}">
                <a16:creationId xmlns:a16="http://schemas.microsoft.com/office/drawing/2014/main" id="{F42267B3-AE90-2042-9F7A-B1283332F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25" y="1531819"/>
            <a:ext cx="7513072" cy="379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ransforming an image into interpretable components">
            <a:extLst>
              <a:ext uri="{FF2B5EF4-FFF2-40B4-BE49-F238E27FC236}">
                <a16:creationId xmlns:a16="http://schemas.microsoft.com/office/drawing/2014/main" id="{87D7E781-74FD-DC42-AB39-A4E450CBB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46"/>
          <a:stretch/>
        </p:blipFill>
        <p:spPr bwMode="auto">
          <a:xfrm>
            <a:off x="1080654" y="4743305"/>
            <a:ext cx="1613728" cy="17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81B52E-D500-7F4F-8ED1-6BED260A35B4}"/>
              </a:ext>
            </a:extLst>
          </p:cNvPr>
          <p:cNvSpPr txBox="1"/>
          <p:nvPr/>
        </p:nvSpPr>
        <p:spPr>
          <a:xfrm>
            <a:off x="438912" y="975360"/>
            <a:ext cx="268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Appendix to slide #7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Quick blurb about </a:t>
            </a:r>
            <a:r>
              <a:rPr lang="en-US" b="1" dirty="0"/>
              <a:t>LIME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39399C-79AE-B542-BD0F-E03EA8F938C8}"/>
              </a:ext>
            </a:extLst>
          </p:cNvPr>
          <p:cNvSpPr txBox="1"/>
          <p:nvPr/>
        </p:nvSpPr>
        <p:spPr>
          <a:xfrm>
            <a:off x="3545535" y="5326181"/>
            <a:ext cx="439145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LIME references: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https://github.com/marcotcr/lime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https://arxiv.org/abs/1602.04938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https://www.oreilly.com/learning/introduction-to-local-interpretable-model-agnostic-explanations-lime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44917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xplanation for a prediction from Inception">
            <a:extLst>
              <a:ext uri="{FF2B5EF4-FFF2-40B4-BE49-F238E27FC236}">
                <a16:creationId xmlns:a16="http://schemas.microsoft.com/office/drawing/2014/main" id="{48B3A410-1FE1-1F49-97C7-42D056026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1543"/>
            <a:ext cx="9144000" cy="440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9C5568-FF64-1E47-9555-64C92270B0BB}"/>
              </a:ext>
            </a:extLst>
          </p:cNvPr>
          <p:cNvSpPr txBox="1"/>
          <p:nvPr/>
        </p:nvSpPr>
        <p:spPr>
          <a:xfrm>
            <a:off x="639952" y="21845"/>
            <a:ext cx="78402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Bringing Interpretability to “Black-Box”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1A809-893C-A84E-B9E1-4E72F27EC872}"/>
              </a:ext>
            </a:extLst>
          </p:cNvPr>
          <p:cNvSpPr txBox="1"/>
          <p:nvPr/>
        </p:nvSpPr>
        <p:spPr>
          <a:xfrm>
            <a:off x="438912" y="975360"/>
            <a:ext cx="268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Appendix to slide #7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Quick blurb about </a:t>
            </a:r>
            <a:r>
              <a:rPr lang="en-US" b="1" dirty="0"/>
              <a:t>LIME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5AB6D-3906-474E-A073-2123FC82BBE1}"/>
              </a:ext>
            </a:extLst>
          </p:cNvPr>
          <p:cNvSpPr txBox="1"/>
          <p:nvPr/>
        </p:nvSpPr>
        <p:spPr>
          <a:xfrm>
            <a:off x="329184" y="3105834"/>
            <a:ext cx="1975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segments of tree-frog picture</a:t>
            </a:r>
          </a:p>
        </p:txBody>
      </p:sp>
    </p:spTree>
    <p:extLst>
      <p:ext uri="{BB962C8B-B14F-4D97-AF65-F5344CB8AC3E}">
        <p14:creationId xmlns:p14="http://schemas.microsoft.com/office/powerpoint/2010/main" val="2589942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C20397-D000-A44E-88A5-D788074ECBC1}"/>
              </a:ext>
            </a:extLst>
          </p:cNvPr>
          <p:cNvSpPr txBox="1"/>
          <p:nvPr/>
        </p:nvSpPr>
        <p:spPr>
          <a:xfrm>
            <a:off x="1826198" y="0"/>
            <a:ext cx="555690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Strange </a:t>
            </a:r>
            <a:r>
              <a:rPr lang="en-US" sz="3800" i="1" dirty="0"/>
              <a:t>Feature-Target</a:t>
            </a:r>
            <a:r>
              <a:rPr lang="en-US" sz="3800" dirty="0"/>
              <a:t> Pair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364DC-07E3-7842-A02A-CDF3D32ED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81"/>
          <a:stretch/>
        </p:blipFill>
        <p:spPr>
          <a:xfrm>
            <a:off x="333631" y="1302894"/>
            <a:ext cx="8398675" cy="3837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03DF29-7AEA-E543-A449-7F931D490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49"/>
          <a:stretch/>
        </p:blipFill>
        <p:spPr>
          <a:xfrm>
            <a:off x="160638" y="3429000"/>
            <a:ext cx="3171396" cy="29970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B5D38C-B573-5F41-9A2D-980E8AA3FE91}"/>
              </a:ext>
            </a:extLst>
          </p:cNvPr>
          <p:cNvSpPr txBox="1"/>
          <p:nvPr/>
        </p:nvSpPr>
        <p:spPr>
          <a:xfrm>
            <a:off x="3876913" y="5568776"/>
            <a:ext cx="481997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Isn’t this person generally healthy?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73417-FA02-654E-9E0D-8590DF26C6E0}"/>
              </a:ext>
            </a:extLst>
          </p:cNvPr>
          <p:cNvSpPr txBox="1"/>
          <p:nvPr/>
        </p:nvSpPr>
        <p:spPr>
          <a:xfrm>
            <a:off x="2725715" y="4318169"/>
            <a:ext cx="136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(Very Good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D98A1B-253F-DB43-A1CC-89946BCC910E}"/>
              </a:ext>
            </a:extLst>
          </p:cNvPr>
          <p:cNvSpPr txBox="1"/>
          <p:nvPr/>
        </p:nvSpPr>
        <p:spPr>
          <a:xfrm>
            <a:off x="2680403" y="5140411"/>
            <a:ext cx="783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 </a:t>
            </a:r>
            <a:r>
              <a:rPr lang="en-US" dirty="0" err="1"/>
              <a:t>hrs</a:t>
            </a:r>
            <a:r>
              <a:rPr lang="en-US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F4872-EEC9-1347-9F08-3CFA132EA5E4}"/>
              </a:ext>
            </a:extLst>
          </p:cNvPr>
          <p:cNvSpPr txBox="1"/>
          <p:nvPr/>
        </p:nvSpPr>
        <p:spPr>
          <a:xfrm>
            <a:off x="475488" y="804672"/>
            <a:ext cx="2093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Appendix to slide #8</a:t>
            </a:r>
          </a:p>
        </p:txBody>
      </p:sp>
    </p:spTree>
    <p:extLst>
      <p:ext uri="{BB962C8B-B14F-4D97-AF65-F5344CB8AC3E}">
        <p14:creationId xmlns:p14="http://schemas.microsoft.com/office/powerpoint/2010/main" val="3376154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E9CB73-E50B-054A-9766-CAFF1C96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24" y="2710543"/>
            <a:ext cx="5521235" cy="4140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834FD1-4FEA-FD48-BF5D-F332C2258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2623"/>
          <a:stretch/>
        </p:blipFill>
        <p:spPr>
          <a:xfrm>
            <a:off x="4215250" y="2717074"/>
            <a:ext cx="4824248" cy="41409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24D713-D04F-384F-8FD6-EDFED492D31E}"/>
              </a:ext>
            </a:extLst>
          </p:cNvPr>
          <p:cNvSpPr txBox="1"/>
          <p:nvPr/>
        </p:nvSpPr>
        <p:spPr>
          <a:xfrm>
            <a:off x="1212806" y="21845"/>
            <a:ext cx="68280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Confusion Matrix for Train-Val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F7B21-AC3E-B64F-B2EB-FF40FEE75639}"/>
              </a:ext>
            </a:extLst>
          </p:cNvPr>
          <p:cNvSpPr txBox="1"/>
          <p:nvPr/>
        </p:nvSpPr>
        <p:spPr>
          <a:xfrm>
            <a:off x="585216" y="1853184"/>
            <a:ext cx="4718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Appendix to slide #6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of models based on Training Set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7331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3CE03D-CFE7-0340-BF09-0B35E79A8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222" y="2211904"/>
            <a:ext cx="6936377" cy="4624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74D9B1-5987-364F-93B0-C9699C36E4F9}"/>
              </a:ext>
            </a:extLst>
          </p:cNvPr>
          <p:cNvSpPr txBox="1"/>
          <p:nvPr/>
        </p:nvSpPr>
        <p:spPr>
          <a:xfrm>
            <a:off x="1591633" y="21845"/>
            <a:ext cx="596073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ROC Curve of Training-Val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6B636-C0DA-4E46-9665-18EF9288AE88}"/>
              </a:ext>
            </a:extLst>
          </p:cNvPr>
          <p:cNvSpPr txBox="1"/>
          <p:nvPr/>
        </p:nvSpPr>
        <p:spPr>
          <a:xfrm>
            <a:off x="438912" y="975360"/>
            <a:ext cx="4718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Appendix to slide #6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of models based on Training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Random Forest</a:t>
            </a:r>
            <a:r>
              <a:rPr lang="en-US" dirty="0"/>
              <a:t> model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356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B8413FC2-A7E8-0248-8F68-2E1F706E7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1907"/>
          <a:stretch/>
        </p:blipFill>
        <p:spPr>
          <a:xfrm flipH="1">
            <a:off x="24714" y="-5712"/>
            <a:ext cx="9119286" cy="686371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E1F717A-6E6A-D048-B087-2755F7BDABD5}"/>
              </a:ext>
            </a:extLst>
          </p:cNvPr>
          <p:cNvSpPr/>
          <p:nvPr/>
        </p:nvSpPr>
        <p:spPr>
          <a:xfrm>
            <a:off x="784221" y="1661316"/>
            <a:ext cx="7734194" cy="43607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A5FD5-4C7A-034C-B982-34580230A34C}"/>
              </a:ext>
            </a:extLst>
          </p:cNvPr>
          <p:cNvSpPr txBox="1"/>
          <p:nvPr/>
        </p:nvSpPr>
        <p:spPr>
          <a:xfrm>
            <a:off x="2315024" y="21845"/>
            <a:ext cx="514089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Obesity-Related Diseases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96DF2A-7A84-7844-AB74-1395F849B3F3}"/>
              </a:ext>
            </a:extLst>
          </p:cNvPr>
          <p:cNvSpPr txBox="1"/>
          <p:nvPr/>
        </p:nvSpPr>
        <p:spPr>
          <a:xfrm>
            <a:off x="0" y="6617975"/>
            <a:ext cx="4929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Obesity related diseases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www.cdc.gov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/obesity/adult/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causes.html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DBC26F-8345-034C-88B9-7B9F026A27D1}"/>
              </a:ext>
            </a:extLst>
          </p:cNvPr>
          <p:cNvSpPr txBox="1"/>
          <p:nvPr/>
        </p:nvSpPr>
        <p:spPr>
          <a:xfrm>
            <a:off x="725258" y="6025560"/>
            <a:ext cx="3156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Global Health Estimates 2016, from WHO, 2018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AC5C5F-5944-9A4C-A4CD-4211497655E0}"/>
              </a:ext>
            </a:extLst>
          </p:cNvPr>
          <p:cNvSpPr txBox="1"/>
          <p:nvPr/>
        </p:nvSpPr>
        <p:spPr>
          <a:xfrm>
            <a:off x="725595" y="1145665"/>
            <a:ext cx="49968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Top 10 Causes of Death Worldwide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A945C-5D9D-904E-9AAE-35041B4A90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</a:blip>
          <a:srcRect l="38393" t="23129" b="6951"/>
          <a:stretch/>
        </p:blipFill>
        <p:spPr>
          <a:xfrm>
            <a:off x="3265345" y="2236515"/>
            <a:ext cx="4914830" cy="3680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93154C-FEA6-C244-A91C-DD9D089255AA}"/>
              </a:ext>
            </a:extLst>
          </p:cNvPr>
          <p:cNvSpPr txBox="1"/>
          <p:nvPr/>
        </p:nvSpPr>
        <p:spPr>
          <a:xfrm>
            <a:off x="1374662" y="3062457"/>
            <a:ext cx="197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Pulmonary Disease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DA433-55A6-DE4D-9EDE-395DA6FDFE05}"/>
              </a:ext>
            </a:extLst>
          </p:cNvPr>
          <p:cNvSpPr txBox="1"/>
          <p:nvPr/>
        </p:nvSpPr>
        <p:spPr>
          <a:xfrm>
            <a:off x="1212181" y="3411767"/>
            <a:ext cx="213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Respiratory Infection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07E9B1-E288-1947-B1CE-4F1777B15DAA}"/>
              </a:ext>
            </a:extLst>
          </p:cNvPr>
          <p:cNvSpPr txBox="1"/>
          <p:nvPr/>
        </p:nvSpPr>
        <p:spPr>
          <a:xfrm>
            <a:off x="964357" y="3761077"/>
            <a:ext cx="238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Alzheimer &amp; dementias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F7E5E77-4DDB-1B4B-A72A-05E754FC2032}"/>
              </a:ext>
            </a:extLst>
          </p:cNvPr>
          <p:cNvGrpSpPr/>
          <p:nvPr/>
        </p:nvGrpSpPr>
        <p:grpSpPr>
          <a:xfrm>
            <a:off x="1864731" y="2363837"/>
            <a:ext cx="1503938" cy="2465192"/>
            <a:chOff x="1864731" y="2363837"/>
            <a:chExt cx="1503938" cy="24651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0854E4-9048-1348-8674-2B163CE13835}"/>
                </a:ext>
              </a:extLst>
            </p:cNvPr>
            <p:cNvSpPr txBox="1"/>
            <p:nvPr/>
          </p:nvSpPr>
          <p:spPr>
            <a:xfrm>
              <a:off x="1864731" y="2363837"/>
              <a:ext cx="1503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Heart Disease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296E59-7CAA-7E49-BE8D-582DC1FF3549}"/>
                </a:ext>
              </a:extLst>
            </p:cNvPr>
            <p:cNvSpPr txBox="1"/>
            <p:nvPr/>
          </p:nvSpPr>
          <p:spPr>
            <a:xfrm>
              <a:off x="2568385" y="2713147"/>
              <a:ext cx="7959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Stroke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96862A-D687-C84E-A627-94504ACCC384}"/>
                </a:ext>
              </a:extLst>
            </p:cNvPr>
            <p:cNvSpPr txBox="1"/>
            <p:nvPr/>
          </p:nvSpPr>
          <p:spPr>
            <a:xfrm>
              <a:off x="2426552" y="4110387"/>
              <a:ext cx="919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Cancers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7E9BDA-3A4B-7347-83AE-12F63DD2D090}"/>
                </a:ext>
              </a:extLst>
            </p:cNvPr>
            <p:cNvSpPr txBox="1"/>
            <p:nvPr/>
          </p:nvSpPr>
          <p:spPr>
            <a:xfrm>
              <a:off x="2339733" y="4459697"/>
              <a:ext cx="1021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Diabetes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B6E5F6-9CD3-6E49-A00E-DB57E4AF4810}"/>
              </a:ext>
            </a:extLst>
          </p:cNvPr>
          <p:cNvSpPr txBox="1"/>
          <p:nvPr/>
        </p:nvSpPr>
        <p:spPr>
          <a:xfrm>
            <a:off x="2092742" y="4809007"/>
            <a:ext cx="1253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Road Injury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810CF-5A26-0543-A09D-E7A66A95114F}"/>
              </a:ext>
            </a:extLst>
          </p:cNvPr>
          <p:cNvSpPr txBox="1"/>
          <p:nvPr/>
        </p:nvSpPr>
        <p:spPr>
          <a:xfrm>
            <a:off x="1313298" y="5158317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Diarrhoeal</a:t>
            </a:r>
            <a:r>
              <a:rPr lang="en-US" dirty="0"/>
              <a:t> Diseases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5AD123-6EFE-6941-BB77-E02C9FAA4822}"/>
              </a:ext>
            </a:extLst>
          </p:cNvPr>
          <p:cNvSpPr txBox="1"/>
          <p:nvPr/>
        </p:nvSpPr>
        <p:spPr>
          <a:xfrm>
            <a:off x="2001051" y="5507630"/>
            <a:ext cx="134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Tuberculosis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A64E6D-A6CC-2E4C-AE15-C682440D5D85}"/>
              </a:ext>
            </a:extLst>
          </p:cNvPr>
          <p:cNvSpPr/>
          <p:nvPr/>
        </p:nvSpPr>
        <p:spPr>
          <a:xfrm>
            <a:off x="4942191" y="3945743"/>
            <a:ext cx="3237984" cy="1740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E32452-614B-C64E-B655-35146C8B28A7}"/>
              </a:ext>
            </a:extLst>
          </p:cNvPr>
          <p:cNvSpPr txBox="1"/>
          <p:nvPr/>
        </p:nvSpPr>
        <p:spPr>
          <a:xfrm>
            <a:off x="4124202" y="20268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EA745-71BE-6141-81DC-2E68EAF82F13}"/>
              </a:ext>
            </a:extLst>
          </p:cNvPr>
          <p:cNvSpPr txBox="1"/>
          <p:nvPr/>
        </p:nvSpPr>
        <p:spPr>
          <a:xfrm>
            <a:off x="5049814" y="20268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419213-506C-1A47-8902-532CEEACB08D}"/>
              </a:ext>
            </a:extLst>
          </p:cNvPr>
          <p:cNvSpPr txBox="1"/>
          <p:nvPr/>
        </p:nvSpPr>
        <p:spPr>
          <a:xfrm>
            <a:off x="5940003" y="20268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7C8D38-223C-8645-B616-89B3F4A195A4}"/>
              </a:ext>
            </a:extLst>
          </p:cNvPr>
          <p:cNvSpPr txBox="1"/>
          <p:nvPr/>
        </p:nvSpPr>
        <p:spPr>
          <a:xfrm>
            <a:off x="6865615" y="20268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67E604-3084-B54A-9194-38FA18AAD219}"/>
              </a:ext>
            </a:extLst>
          </p:cNvPr>
          <p:cNvSpPr txBox="1"/>
          <p:nvPr/>
        </p:nvSpPr>
        <p:spPr>
          <a:xfrm>
            <a:off x="7694821" y="20268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BD4FE2-E47E-4E4A-AD71-72A924CB636E}"/>
              </a:ext>
            </a:extLst>
          </p:cNvPr>
          <p:cNvSpPr txBox="1"/>
          <p:nvPr/>
        </p:nvSpPr>
        <p:spPr>
          <a:xfrm>
            <a:off x="3212697" y="20268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E4949E-6B27-9A43-B922-7F7063CCC708}"/>
              </a:ext>
            </a:extLst>
          </p:cNvPr>
          <p:cNvSpPr txBox="1"/>
          <p:nvPr/>
        </p:nvSpPr>
        <p:spPr>
          <a:xfrm>
            <a:off x="4833232" y="1762344"/>
            <a:ext cx="16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Deaths (million)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E25BB56-4531-684A-98C0-ED20F7BDB644}"/>
              </a:ext>
            </a:extLst>
          </p:cNvPr>
          <p:cNvGrpSpPr/>
          <p:nvPr/>
        </p:nvGrpSpPr>
        <p:grpSpPr>
          <a:xfrm>
            <a:off x="3375899" y="2412338"/>
            <a:ext cx="4802319" cy="2408527"/>
            <a:chOff x="3375899" y="2412338"/>
            <a:chExt cx="4802319" cy="240852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CCAA4D-50AC-7D4D-B87D-7FD6013B29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250000"/>
                      </a14:imgEffect>
                    </a14:imgLayer>
                  </a14:imgProps>
                </a:ext>
              </a:extLst>
            </a:blip>
            <a:srcRect l="39804" t="26204" b="62130"/>
            <a:stretch/>
          </p:blipFill>
          <p:spPr>
            <a:xfrm>
              <a:off x="3375899" y="2412338"/>
              <a:ext cx="4802319" cy="61412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FB7809F-CDF6-6649-A6A9-1D2ABD470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50000"/>
                      </a14:imgEffect>
                    </a14:imgLayer>
                  </a14:imgProps>
                </a:ext>
              </a:extLst>
            </a:blip>
            <a:srcRect l="39774" t="60438" r="49277" b="27896"/>
            <a:stretch/>
          </p:blipFill>
          <p:spPr>
            <a:xfrm>
              <a:off x="3380187" y="4206741"/>
              <a:ext cx="873492" cy="614124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C163BD0-1C26-5949-BF53-CE02EC8538E8}"/>
              </a:ext>
            </a:extLst>
          </p:cNvPr>
          <p:cNvSpPr txBox="1"/>
          <p:nvPr/>
        </p:nvSpPr>
        <p:spPr>
          <a:xfrm>
            <a:off x="5860782" y="3388876"/>
            <a:ext cx="2157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Deaths by </a:t>
            </a:r>
            <a:r>
              <a:rPr lang="en-US" sz="2400" b="1" dirty="0">
                <a:solidFill>
                  <a:schemeClr val="accent1"/>
                </a:solidFill>
              </a:rPr>
              <a:t>obesity-related diseases</a:t>
            </a:r>
            <a:r>
              <a:rPr lang="en-US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[1]</a:t>
            </a:r>
            <a:endParaRPr lang="en-US" sz="2400" b="1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E47F21A-6D3F-834D-A221-492CA5035474}"/>
              </a:ext>
            </a:extLst>
          </p:cNvPr>
          <p:cNvGrpSpPr/>
          <p:nvPr/>
        </p:nvGrpSpPr>
        <p:grpSpPr>
          <a:xfrm>
            <a:off x="1864731" y="2363837"/>
            <a:ext cx="1503938" cy="2465192"/>
            <a:chOff x="2017131" y="2516237"/>
            <a:chExt cx="1503938" cy="246519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D3CF18F-6983-CF42-A9CA-3DED9B5E5536}"/>
                </a:ext>
              </a:extLst>
            </p:cNvPr>
            <p:cNvSpPr txBox="1"/>
            <p:nvPr/>
          </p:nvSpPr>
          <p:spPr>
            <a:xfrm>
              <a:off x="2017131" y="2516237"/>
              <a:ext cx="1503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Heart Disease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ABFED93-7E7B-AB4E-AD9E-0D20A1720051}"/>
                </a:ext>
              </a:extLst>
            </p:cNvPr>
            <p:cNvSpPr txBox="1"/>
            <p:nvPr/>
          </p:nvSpPr>
          <p:spPr>
            <a:xfrm>
              <a:off x="2720785" y="2865547"/>
              <a:ext cx="7959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Stroke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2C737B-EFC2-9041-B268-063A47D77388}"/>
                </a:ext>
              </a:extLst>
            </p:cNvPr>
            <p:cNvSpPr txBox="1"/>
            <p:nvPr/>
          </p:nvSpPr>
          <p:spPr>
            <a:xfrm>
              <a:off x="2578952" y="4262787"/>
              <a:ext cx="919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Cancers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722ED20-BDA0-CF45-B291-4FE7BFE52EFA}"/>
                </a:ext>
              </a:extLst>
            </p:cNvPr>
            <p:cNvSpPr txBox="1"/>
            <p:nvPr/>
          </p:nvSpPr>
          <p:spPr>
            <a:xfrm>
              <a:off x="2492133" y="4612097"/>
              <a:ext cx="1021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Diabetes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416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DD2D29C-04B5-114E-840E-4489A4943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02" b="16873"/>
          <a:stretch/>
        </p:blipFill>
        <p:spPr>
          <a:xfrm>
            <a:off x="4538133" y="3511204"/>
            <a:ext cx="4533255" cy="3192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BB5CED-C1F8-B946-A6C9-CDF0556701A1}"/>
              </a:ext>
            </a:extLst>
          </p:cNvPr>
          <p:cNvSpPr txBox="1"/>
          <p:nvPr/>
        </p:nvSpPr>
        <p:spPr>
          <a:xfrm>
            <a:off x="1674540" y="-1601"/>
            <a:ext cx="57949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Project Motivation &amp; Theme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747E9F-75AE-DB40-A60B-8F6A078F3538}"/>
              </a:ext>
            </a:extLst>
          </p:cNvPr>
          <p:cNvSpPr/>
          <p:nvPr/>
        </p:nvSpPr>
        <p:spPr>
          <a:xfrm>
            <a:off x="4086582" y="6614486"/>
            <a:ext cx="494453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www.pinterest.com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/pin/367606388318247552/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AAE457-D34B-2F40-88AD-BB84D8595997}"/>
              </a:ext>
            </a:extLst>
          </p:cNvPr>
          <p:cNvGrpSpPr/>
          <p:nvPr/>
        </p:nvGrpSpPr>
        <p:grpSpPr>
          <a:xfrm>
            <a:off x="496584" y="4821952"/>
            <a:ext cx="3937834" cy="914400"/>
            <a:chOff x="424699" y="4476590"/>
            <a:chExt cx="3937834" cy="9144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AE7AD96-BA7B-0E4E-8E0A-288E52832AAF}"/>
                </a:ext>
              </a:extLst>
            </p:cNvPr>
            <p:cNvSpPr/>
            <p:nvPr/>
          </p:nvSpPr>
          <p:spPr>
            <a:xfrm>
              <a:off x="424699" y="4476590"/>
              <a:ext cx="3937834" cy="91440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094DAC6-4C65-2B44-83DF-66D6DC894A9C}"/>
                </a:ext>
              </a:extLst>
            </p:cNvPr>
            <p:cNvSpPr txBox="1"/>
            <p:nvPr/>
          </p:nvSpPr>
          <p:spPr>
            <a:xfrm>
              <a:off x="444840" y="4550285"/>
              <a:ext cx="38852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Question:</a:t>
              </a:r>
            </a:p>
            <a:p>
              <a:endParaRPr lang="en-US" sz="400" b="1" i="1" dirty="0"/>
            </a:p>
            <a:p>
              <a:r>
                <a:rPr lang="en-US" i="1" dirty="0"/>
                <a:t>What small changes can I make, today?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E8545E-D5A3-5E45-9423-F70391418A9F}"/>
              </a:ext>
            </a:extLst>
          </p:cNvPr>
          <p:cNvGrpSpPr/>
          <p:nvPr/>
        </p:nvGrpSpPr>
        <p:grpSpPr>
          <a:xfrm>
            <a:off x="642044" y="1095762"/>
            <a:ext cx="5033925" cy="2091319"/>
            <a:chOff x="642044" y="1095762"/>
            <a:chExt cx="5033925" cy="209131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690EA73-5C3A-344F-8B89-58F89D048063}"/>
                </a:ext>
              </a:extLst>
            </p:cNvPr>
            <p:cNvGrpSpPr/>
            <p:nvPr/>
          </p:nvGrpSpPr>
          <p:grpSpPr>
            <a:xfrm>
              <a:off x="642044" y="1095762"/>
              <a:ext cx="2089121" cy="1040265"/>
              <a:chOff x="642044" y="1095762"/>
              <a:chExt cx="2089121" cy="104026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600B92-02D5-E747-9288-2F73EE18C1A8}"/>
                  </a:ext>
                </a:extLst>
              </p:cNvPr>
              <p:cNvSpPr txBox="1"/>
              <p:nvPr/>
            </p:nvSpPr>
            <p:spPr>
              <a:xfrm>
                <a:off x="642044" y="1095762"/>
                <a:ext cx="20891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Small changes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B5252-A876-154F-8C16-075A3ED0C2AB}"/>
                  </a:ext>
                </a:extLst>
              </p:cNvPr>
              <p:cNvSpPr txBox="1"/>
              <p:nvPr/>
            </p:nvSpPr>
            <p:spPr>
              <a:xfrm>
                <a:off x="1337493" y="1489696"/>
                <a:ext cx="7172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accent1">
                        <a:lumMod val="75000"/>
                      </a:schemeClr>
                    </a:solidFill>
                  </a:rPr>
                  <a:t>today</a:t>
                </a:r>
                <a:endParaRPr lang="en-US" dirty="0"/>
              </a:p>
              <a:p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B2FE65-C6E7-EC47-8A96-649D84FEC396}"/>
                </a:ext>
              </a:extLst>
            </p:cNvPr>
            <p:cNvGrpSpPr/>
            <p:nvPr/>
          </p:nvGrpSpPr>
          <p:grpSpPr>
            <a:xfrm>
              <a:off x="842803" y="2272681"/>
              <a:ext cx="4833166" cy="914400"/>
              <a:chOff x="842803" y="2272681"/>
              <a:chExt cx="4833166" cy="914400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9D5CD07-3067-CF43-8AEA-752798E43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803" y="2272681"/>
                <a:ext cx="4833166" cy="0"/>
              </a:xfrm>
              <a:prstGeom prst="straightConnector1">
                <a:avLst/>
              </a:prstGeom>
              <a:ln w="44450">
                <a:solidFill>
                  <a:schemeClr val="tx1">
                    <a:alpha val="10000"/>
                  </a:schemeClr>
                </a:solidFill>
                <a:prstDash val="sysDot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1C5EDE1-6BD5-0444-BF5E-470BA496D9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4121" y="2425081"/>
                <a:ext cx="4241848" cy="0"/>
              </a:xfrm>
              <a:prstGeom prst="straightConnector1">
                <a:avLst/>
              </a:prstGeom>
              <a:ln w="44450">
                <a:solidFill>
                  <a:schemeClr val="tx1">
                    <a:alpha val="10000"/>
                  </a:schemeClr>
                </a:solidFill>
                <a:prstDash val="sysDot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35A32F9-F494-1E4F-83C5-0F8292706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0658" y="2577481"/>
                <a:ext cx="3615311" cy="0"/>
              </a:xfrm>
              <a:prstGeom prst="straightConnector1">
                <a:avLst/>
              </a:prstGeom>
              <a:ln w="44450">
                <a:solidFill>
                  <a:schemeClr val="tx1">
                    <a:alpha val="10000"/>
                  </a:schemeClr>
                </a:solidFill>
                <a:prstDash val="sysDot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A33A8BFA-13FA-4545-B1C3-83DADAC99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3328" y="2729881"/>
                <a:ext cx="3022641" cy="0"/>
              </a:xfrm>
              <a:prstGeom prst="straightConnector1">
                <a:avLst/>
              </a:prstGeom>
              <a:ln w="44450">
                <a:solidFill>
                  <a:schemeClr val="tx1">
                    <a:alpha val="10000"/>
                  </a:schemeClr>
                </a:solidFill>
                <a:prstDash val="sysDot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0B1C6F1C-6972-BB48-9E82-E7A4B3BC5D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8576" y="2882281"/>
                <a:ext cx="2407393" cy="0"/>
              </a:xfrm>
              <a:prstGeom prst="straightConnector1">
                <a:avLst/>
              </a:prstGeom>
              <a:ln w="44450">
                <a:solidFill>
                  <a:schemeClr val="tx1">
                    <a:alpha val="10000"/>
                  </a:schemeClr>
                </a:solidFill>
                <a:prstDash val="sysDot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669CEEC-0743-7447-B936-AACC018F0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9470" y="3034681"/>
                <a:ext cx="1786499" cy="0"/>
              </a:xfrm>
              <a:prstGeom prst="straightConnector1">
                <a:avLst/>
              </a:prstGeom>
              <a:ln w="44450">
                <a:solidFill>
                  <a:schemeClr val="tx1">
                    <a:alpha val="10000"/>
                  </a:schemeClr>
                </a:solidFill>
                <a:prstDash val="sysDot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410DD2A-6223-BB46-A85A-735206A60F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1779" y="3187081"/>
                <a:ext cx="1174190" cy="0"/>
              </a:xfrm>
              <a:prstGeom prst="straightConnector1">
                <a:avLst/>
              </a:prstGeom>
              <a:ln w="44450">
                <a:solidFill>
                  <a:schemeClr val="tx1">
                    <a:alpha val="10000"/>
                  </a:schemeClr>
                </a:solidFill>
                <a:prstDash val="sysDot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EE44BF-CD2F-5D4D-8CD6-D0410D560777}"/>
              </a:ext>
            </a:extLst>
          </p:cNvPr>
          <p:cNvGrpSpPr/>
          <p:nvPr/>
        </p:nvGrpSpPr>
        <p:grpSpPr>
          <a:xfrm>
            <a:off x="690403" y="2164992"/>
            <a:ext cx="4426806" cy="1194531"/>
            <a:chOff x="690403" y="2164992"/>
            <a:chExt cx="4426806" cy="119453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96C6E84-38F1-894A-9B47-16E70D031735}"/>
                </a:ext>
              </a:extLst>
            </p:cNvPr>
            <p:cNvSpPr/>
            <p:nvPr/>
          </p:nvSpPr>
          <p:spPr>
            <a:xfrm>
              <a:off x="690403" y="2164992"/>
              <a:ext cx="235718" cy="23571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EA610D-0809-344E-944B-C44FBC574EA4}"/>
                </a:ext>
              </a:extLst>
            </p:cNvPr>
            <p:cNvCxnSpPr>
              <a:cxnSpLocks/>
            </p:cNvCxnSpPr>
            <p:nvPr/>
          </p:nvCxnSpPr>
          <p:spPr>
            <a:xfrm>
              <a:off x="842803" y="2284713"/>
              <a:ext cx="591318" cy="115997"/>
            </a:xfrm>
            <a:prstGeom prst="straightConnector1">
              <a:avLst/>
            </a:prstGeom>
            <a:ln w="44450">
              <a:prstDash val="sysDot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05C1A1B-FF41-334E-9F51-6BED99FC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469340" y="2458948"/>
              <a:ext cx="591318" cy="115997"/>
            </a:xfrm>
            <a:prstGeom prst="straightConnector1">
              <a:avLst/>
            </a:prstGeom>
            <a:ln w="44450">
              <a:prstDash val="sysDot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2E5730D-2D6E-A04F-94FC-95030C3CFBBC}"/>
                </a:ext>
              </a:extLst>
            </p:cNvPr>
            <p:cNvCxnSpPr>
              <a:cxnSpLocks/>
            </p:cNvCxnSpPr>
            <p:nvPr/>
          </p:nvCxnSpPr>
          <p:spPr>
            <a:xfrm>
              <a:off x="2062010" y="2633926"/>
              <a:ext cx="591318" cy="115997"/>
            </a:xfrm>
            <a:prstGeom prst="straightConnector1">
              <a:avLst/>
            </a:prstGeom>
            <a:ln w="44450">
              <a:prstDash val="sysDot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4CC5854-3835-D544-8B39-2D464B4B4B8D}"/>
                </a:ext>
              </a:extLst>
            </p:cNvPr>
            <p:cNvCxnSpPr>
              <a:cxnSpLocks/>
            </p:cNvCxnSpPr>
            <p:nvPr/>
          </p:nvCxnSpPr>
          <p:spPr>
            <a:xfrm>
              <a:off x="2688547" y="2786326"/>
              <a:ext cx="591318" cy="115997"/>
            </a:xfrm>
            <a:prstGeom prst="straightConnector1">
              <a:avLst/>
            </a:prstGeom>
            <a:ln w="44450">
              <a:prstDash val="sysDot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183F321-7699-1D49-8C8F-291D50C83DE9}"/>
                </a:ext>
              </a:extLst>
            </p:cNvPr>
            <p:cNvCxnSpPr>
              <a:cxnSpLocks/>
            </p:cNvCxnSpPr>
            <p:nvPr/>
          </p:nvCxnSpPr>
          <p:spPr>
            <a:xfrm>
              <a:off x="3298152" y="2938726"/>
              <a:ext cx="591318" cy="115997"/>
            </a:xfrm>
            <a:prstGeom prst="straightConnector1">
              <a:avLst/>
            </a:prstGeom>
            <a:ln w="44450">
              <a:prstDash val="sysDot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6FCFEA6-CDEC-F545-BC09-1B96144FF82E}"/>
                </a:ext>
              </a:extLst>
            </p:cNvPr>
            <p:cNvCxnSpPr>
              <a:cxnSpLocks/>
            </p:cNvCxnSpPr>
            <p:nvPr/>
          </p:nvCxnSpPr>
          <p:spPr>
            <a:xfrm>
              <a:off x="3910461" y="3091126"/>
              <a:ext cx="591318" cy="115997"/>
            </a:xfrm>
            <a:prstGeom prst="straightConnector1">
              <a:avLst/>
            </a:prstGeom>
            <a:ln w="44450">
              <a:prstDash val="sysDot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38304D-D280-694F-9246-57453F78272F}"/>
                </a:ext>
              </a:extLst>
            </p:cNvPr>
            <p:cNvCxnSpPr>
              <a:cxnSpLocks/>
            </p:cNvCxnSpPr>
            <p:nvPr/>
          </p:nvCxnSpPr>
          <p:spPr>
            <a:xfrm>
              <a:off x="4525891" y="3243526"/>
              <a:ext cx="591318" cy="115997"/>
            </a:xfrm>
            <a:prstGeom prst="straightConnector1">
              <a:avLst/>
            </a:prstGeom>
            <a:ln w="44450">
              <a:prstDash val="sysDot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105674-2D9B-4F44-AFAE-0658A9B58AEB}"/>
              </a:ext>
            </a:extLst>
          </p:cNvPr>
          <p:cNvGrpSpPr/>
          <p:nvPr/>
        </p:nvGrpSpPr>
        <p:grpSpPr>
          <a:xfrm>
            <a:off x="2687485" y="773173"/>
            <a:ext cx="6163004" cy="2699442"/>
            <a:chOff x="2687485" y="773173"/>
            <a:chExt cx="6163004" cy="269944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86568D4-0C17-C446-88E1-0C0D2086911E}"/>
                </a:ext>
              </a:extLst>
            </p:cNvPr>
            <p:cNvGrpSpPr/>
            <p:nvPr/>
          </p:nvGrpSpPr>
          <p:grpSpPr>
            <a:xfrm>
              <a:off x="5803114" y="773173"/>
              <a:ext cx="3047375" cy="2699442"/>
              <a:chOff x="5803114" y="773173"/>
              <a:chExt cx="3047375" cy="269944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44C10B5-4CAF-2446-95BA-6CE8609EF231}"/>
                  </a:ext>
                </a:extLst>
              </p:cNvPr>
              <p:cNvSpPr/>
              <p:nvPr/>
            </p:nvSpPr>
            <p:spPr>
              <a:xfrm>
                <a:off x="5822769" y="773174"/>
                <a:ext cx="2840106" cy="21548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078472-0F8C-A340-B7E5-53FF12CA8270}"/>
                  </a:ext>
                </a:extLst>
              </p:cNvPr>
              <p:cNvSpPr txBox="1"/>
              <p:nvPr/>
            </p:nvSpPr>
            <p:spPr>
              <a:xfrm>
                <a:off x="5803114" y="2918617"/>
                <a:ext cx="30473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https://</a:t>
                </a:r>
                <a:r>
                  <a:rPr lang="en-US" sz="1000" dirty="0" err="1">
                    <a:solidFill>
                      <a:schemeClr val="bg1">
                        <a:lumMod val="50000"/>
                      </a:schemeClr>
                    </a:solidFill>
                  </a:rPr>
                  <a:t>www.agebrilliantly.org</a:t>
                </a:r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/</a:t>
                </a:r>
                <a:r>
                  <a:rPr lang="en-US" sz="1000" dirty="0" err="1">
                    <a:solidFill>
                      <a:schemeClr val="bg1">
                        <a:lumMod val="50000"/>
                      </a:schemeClr>
                    </a:solidFill>
                  </a:rPr>
                  <a:t>charles</a:t>
                </a:r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-</a:t>
                </a:r>
                <a:r>
                  <a:rPr lang="en-US" sz="1000" dirty="0" err="1">
                    <a:solidFill>
                      <a:schemeClr val="bg1">
                        <a:lumMod val="50000"/>
                      </a:schemeClr>
                    </a:solidFill>
                  </a:rPr>
                  <a:t>eugster</a:t>
                </a:r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-champion-elderly-world-record/</a:t>
                </a:r>
              </a:p>
              <a:p>
                <a:endParaRPr 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5A9A802-ADD4-9D4C-A4A8-84EB9EEAA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0849" y="1069614"/>
                <a:ext cx="2792025" cy="185844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618461-FDF1-4448-9B13-8D3E86C5D35A}"/>
                  </a:ext>
                </a:extLst>
              </p:cNvPr>
              <p:cNvSpPr txBox="1"/>
              <p:nvPr/>
            </p:nvSpPr>
            <p:spPr>
              <a:xfrm>
                <a:off x="6299050" y="773173"/>
                <a:ext cx="1978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Charles </a:t>
                </a:r>
                <a:r>
                  <a:rPr lang="en-US" b="1" dirty="0" err="1"/>
                  <a:t>Eugster</a:t>
                </a:r>
                <a:r>
                  <a:rPr lang="en-US" b="1" dirty="0"/>
                  <a:t>, 97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3B370D-A7FA-5049-B23B-AB574253CB96}"/>
                </a:ext>
              </a:extLst>
            </p:cNvPr>
            <p:cNvGrpSpPr/>
            <p:nvPr/>
          </p:nvGrpSpPr>
          <p:grpSpPr>
            <a:xfrm>
              <a:off x="2687485" y="1095762"/>
              <a:ext cx="1984839" cy="763266"/>
              <a:chOff x="2687485" y="1095762"/>
              <a:chExt cx="1984839" cy="76326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1139EB3-006B-B047-900A-8155AF206FE0}"/>
                  </a:ext>
                </a:extLst>
              </p:cNvPr>
              <p:cNvSpPr/>
              <p:nvPr/>
            </p:nvSpPr>
            <p:spPr>
              <a:xfrm>
                <a:off x="3422706" y="1489696"/>
                <a:ext cx="7585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solidFill>
                      <a:schemeClr val="accent1">
                        <a:lumMod val="75000"/>
                      </a:schemeClr>
                    </a:solidFill>
                  </a:rPr>
                  <a:t>future</a:t>
                </a:r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879C1D8-86A0-B34A-B822-CF0B7DDC88F9}"/>
                  </a:ext>
                </a:extLst>
              </p:cNvPr>
              <p:cNvSpPr/>
              <p:nvPr/>
            </p:nvSpPr>
            <p:spPr>
              <a:xfrm>
                <a:off x="2687485" y="1095762"/>
                <a:ext cx="19848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 ∝   Big impact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6A97C55-DD9A-E44B-BF78-2113DDBDF9F4}"/>
              </a:ext>
            </a:extLst>
          </p:cNvPr>
          <p:cNvSpPr txBox="1"/>
          <p:nvPr/>
        </p:nvSpPr>
        <p:spPr>
          <a:xfrm>
            <a:off x="1337493" y="3758406"/>
            <a:ext cx="2436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Obese</a:t>
            </a:r>
            <a:r>
              <a:rPr lang="en-US" sz="2000" dirty="0"/>
              <a:t>    </a:t>
            </a:r>
            <a:r>
              <a:rPr lang="en-US" sz="2800" dirty="0"/>
              <a:t>|</a:t>
            </a:r>
            <a:r>
              <a:rPr lang="en-US" sz="2000" dirty="0"/>
              <a:t> </a:t>
            </a:r>
            <a:r>
              <a:rPr lang="en-US" sz="2000" b="1" dirty="0"/>
              <a:t>Not Obese</a:t>
            </a:r>
          </a:p>
          <a:p>
            <a:r>
              <a:rPr lang="en-US" sz="2000" i="1" dirty="0"/>
              <a:t>Disease      Healthy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6C1CBB1-E8B5-BA4E-997C-18A6994B83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11907"/>
          <a:stretch/>
        </p:blipFill>
        <p:spPr>
          <a:xfrm flipH="1">
            <a:off x="12357" y="-5711"/>
            <a:ext cx="9119286" cy="686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5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7A9900-93BC-3C4B-BE28-D83410AC7510}"/>
              </a:ext>
            </a:extLst>
          </p:cNvPr>
          <p:cNvSpPr txBox="1"/>
          <p:nvPr/>
        </p:nvSpPr>
        <p:spPr>
          <a:xfrm>
            <a:off x="1977700" y="9086"/>
            <a:ext cx="518860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Data-Driven Investigation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F33446-7441-B54E-9491-CB341E0EDADD}"/>
              </a:ext>
            </a:extLst>
          </p:cNvPr>
          <p:cNvGrpSpPr/>
          <p:nvPr/>
        </p:nvGrpSpPr>
        <p:grpSpPr>
          <a:xfrm>
            <a:off x="-1045240" y="746402"/>
            <a:ext cx="6570717" cy="1229043"/>
            <a:chOff x="2471683" y="5840730"/>
            <a:chExt cx="6570717" cy="12290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7D0CA1B-27FB-8142-8242-6208503B3BE1}"/>
                </a:ext>
              </a:extLst>
            </p:cNvPr>
            <p:cNvGrpSpPr/>
            <p:nvPr/>
          </p:nvGrpSpPr>
          <p:grpSpPr>
            <a:xfrm>
              <a:off x="3702756" y="5840730"/>
              <a:ext cx="5339644" cy="914400"/>
              <a:chOff x="3702756" y="5840730"/>
              <a:chExt cx="5339644" cy="914400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180EE62-FD2C-3949-8C4B-C18BD486E758}"/>
                  </a:ext>
                </a:extLst>
              </p:cNvPr>
              <p:cNvSpPr/>
              <p:nvPr/>
            </p:nvSpPr>
            <p:spPr>
              <a:xfrm>
                <a:off x="3702756" y="5840730"/>
                <a:ext cx="5339644" cy="914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9556306-AF87-A645-A35B-388AD2B82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03910" y="5886767"/>
                <a:ext cx="1580444" cy="845785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94BBA0-2945-3745-98E5-4EA57B223718}"/>
                </a:ext>
              </a:extLst>
            </p:cNvPr>
            <p:cNvSpPr txBox="1"/>
            <p:nvPr/>
          </p:nvSpPr>
          <p:spPr>
            <a:xfrm>
              <a:off x="2471683" y="5869444"/>
              <a:ext cx="480613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American Time Use Survey (ATUS)</a:t>
              </a:r>
            </a:p>
            <a:p>
              <a:pPr algn="r"/>
              <a:r>
                <a:rPr lang="en-US" b="1" dirty="0"/>
                <a:t>Eating</a:t>
              </a:r>
              <a:r>
                <a:rPr lang="en-US" dirty="0"/>
                <a:t> &amp; </a:t>
              </a:r>
              <a:r>
                <a:rPr lang="en-US" b="1" dirty="0"/>
                <a:t>Health Module </a:t>
              </a:r>
              <a:r>
                <a:rPr lang="en-US" dirty="0"/>
                <a:t>Microdata </a:t>
              </a:r>
            </a:p>
            <a:p>
              <a:pPr algn="r"/>
              <a:r>
                <a:rPr lang="en-US" dirty="0"/>
                <a:t>Files</a:t>
              </a:r>
              <a:endParaRPr lang="en-US" baseline="30000" dirty="0"/>
            </a:p>
            <a:p>
              <a:pPr algn="r"/>
              <a:endParaRPr lang="en-US" dirty="0"/>
            </a:p>
          </p:txBody>
        </p:sp>
      </p:grpSp>
      <p:sp>
        <p:nvSpPr>
          <p:cNvPr id="9" name="Down Arrow 8">
            <a:extLst>
              <a:ext uri="{FF2B5EF4-FFF2-40B4-BE49-F238E27FC236}">
                <a16:creationId xmlns:a16="http://schemas.microsoft.com/office/drawing/2014/main" id="{0CACB18D-7DB4-3449-A93E-9A0ED99E5519}"/>
              </a:ext>
            </a:extLst>
          </p:cNvPr>
          <p:cNvSpPr/>
          <p:nvPr/>
        </p:nvSpPr>
        <p:spPr>
          <a:xfrm>
            <a:off x="445477" y="1666071"/>
            <a:ext cx="484632" cy="441681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E4BFCC-A222-3148-B404-0D0F7F7A2BD6}"/>
              </a:ext>
            </a:extLst>
          </p:cNvPr>
          <p:cNvGrpSpPr/>
          <p:nvPr/>
        </p:nvGrpSpPr>
        <p:grpSpPr>
          <a:xfrm>
            <a:off x="185833" y="2139567"/>
            <a:ext cx="1983249" cy="374600"/>
            <a:chOff x="1274208" y="1975445"/>
            <a:chExt cx="1983249" cy="3746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EFCF616-FEB8-6046-84D0-69026FC0312D}"/>
                </a:ext>
              </a:extLst>
            </p:cNvPr>
            <p:cNvSpPr/>
            <p:nvPr/>
          </p:nvSpPr>
          <p:spPr>
            <a:xfrm>
              <a:off x="1274208" y="1980713"/>
              <a:ext cx="1983249" cy="3693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E9339C-074C-1C42-8C08-44B9D9B2FE85}"/>
                </a:ext>
              </a:extLst>
            </p:cNvPr>
            <p:cNvSpPr txBox="1"/>
            <p:nvPr/>
          </p:nvSpPr>
          <p:spPr>
            <a:xfrm>
              <a:off x="1357828" y="1975445"/>
              <a:ext cx="18160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 Selection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7C4A50A-F053-F148-A1CF-8A30308D6281}"/>
              </a:ext>
            </a:extLst>
          </p:cNvPr>
          <p:cNvSpPr txBox="1"/>
          <p:nvPr/>
        </p:nvSpPr>
        <p:spPr>
          <a:xfrm>
            <a:off x="5603641" y="984576"/>
            <a:ext cx="1949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6 years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(2006-2008, 2014-2016)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7A910AD-09D5-DA42-97D0-B0355189231D}"/>
              </a:ext>
            </a:extLst>
          </p:cNvPr>
          <p:cNvGrpSpPr/>
          <p:nvPr/>
        </p:nvGrpSpPr>
        <p:grpSpPr>
          <a:xfrm>
            <a:off x="2962247" y="2520931"/>
            <a:ext cx="3497111" cy="1601718"/>
            <a:chOff x="2962247" y="2520931"/>
            <a:chExt cx="3497111" cy="16017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0A6DB3-B63B-1A42-AE36-D1F001466834}"/>
                </a:ext>
              </a:extLst>
            </p:cNvPr>
            <p:cNvSpPr txBox="1"/>
            <p:nvPr/>
          </p:nvSpPr>
          <p:spPr>
            <a:xfrm>
              <a:off x="2962247" y="2891543"/>
              <a:ext cx="3497111" cy="123110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/>
                <a:t>“User-Friendly”</a:t>
              </a:r>
              <a:r>
                <a:rPr lang="en-US" sz="2000" b="1" dirty="0"/>
                <a:t> </a:t>
              </a:r>
              <a:r>
                <a:rPr lang="en-US" sz="2000" dirty="0"/>
                <a:t>Features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Actionable, on a weekly basis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Doable immediately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No privacy concerns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1906183-3B78-2547-88DC-DAF6DF600EB2}"/>
                </a:ext>
              </a:extLst>
            </p:cNvPr>
            <p:cNvCxnSpPr/>
            <p:nvPr/>
          </p:nvCxnSpPr>
          <p:spPr>
            <a:xfrm>
              <a:off x="4169381" y="2520931"/>
              <a:ext cx="1" cy="3465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CB3195-A8DB-DE46-B9D9-DAA769F7CF5C}"/>
              </a:ext>
            </a:extLst>
          </p:cNvPr>
          <p:cNvGrpSpPr/>
          <p:nvPr/>
        </p:nvGrpSpPr>
        <p:grpSpPr>
          <a:xfrm>
            <a:off x="2420826" y="1660802"/>
            <a:ext cx="3497110" cy="860129"/>
            <a:chOff x="2420826" y="1660802"/>
            <a:chExt cx="3497110" cy="8601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FB7092-4C68-B941-BDFF-BFD56F361D6F}"/>
                </a:ext>
              </a:extLst>
            </p:cNvPr>
            <p:cNvSpPr txBox="1"/>
            <p:nvPr/>
          </p:nvSpPr>
          <p:spPr>
            <a:xfrm>
              <a:off x="2420826" y="2151599"/>
              <a:ext cx="349711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37</a:t>
              </a:r>
              <a:r>
                <a:rPr lang="en-US" dirty="0"/>
                <a:t> Questions and Answers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32E3F74-B7C3-974A-A8DE-B37EE2E6D013}"/>
                </a:ext>
              </a:extLst>
            </p:cNvPr>
            <p:cNvCxnSpPr>
              <a:cxnSpLocks/>
            </p:cNvCxnSpPr>
            <p:nvPr/>
          </p:nvCxnSpPr>
          <p:spPr>
            <a:xfrm>
              <a:off x="3483579" y="1660802"/>
              <a:ext cx="0" cy="4807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A8A157C-54F5-0F43-B697-CA4047FC4E76}"/>
              </a:ext>
            </a:extLst>
          </p:cNvPr>
          <p:cNvSpPr txBox="1"/>
          <p:nvPr/>
        </p:nvSpPr>
        <p:spPr>
          <a:xfrm>
            <a:off x="7137105" y="2151599"/>
            <a:ext cx="1442454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BMI</a:t>
            </a:r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051D4AD-8664-8A43-B3C3-E27E701A4950}"/>
              </a:ext>
            </a:extLst>
          </p:cNvPr>
          <p:cNvGrpSpPr/>
          <p:nvPr/>
        </p:nvGrpSpPr>
        <p:grpSpPr>
          <a:xfrm>
            <a:off x="3611994" y="4129166"/>
            <a:ext cx="3497110" cy="2493024"/>
            <a:chOff x="3611994" y="4129166"/>
            <a:chExt cx="3497110" cy="24930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EE0940-1EC3-8B43-ADAB-81E0AF3E061F}"/>
                </a:ext>
              </a:extLst>
            </p:cNvPr>
            <p:cNvSpPr txBox="1"/>
            <p:nvPr/>
          </p:nvSpPr>
          <p:spPr>
            <a:xfrm>
              <a:off x="3611994" y="6252858"/>
              <a:ext cx="34971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Features of Importance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7EFBED-140D-BF45-BB71-49F6045E70C6}"/>
                </a:ext>
              </a:extLst>
            </p:cNvPr>
            <p:cNvSpPr txBox="1"/>
            <p:nvPr/>
          </p:nvSpPr>
          <p:spPr>
            <a:xfrm>
              <a:off x="3956789" y="4487746"/>
              <a:ext cx="2816985" cy="17235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entury Schoolbook" panose="02040604050505020304" pitchFamily="18" charset="0"/>
                </a:rPr>
                <a:t>  </a:t>
              </a:r>
              <a:r>
                <a:rPr lang="en-US" dirty="0" err="1">
                  <a:latin typeface="Century Schoolbook" panose="02040604050505020304" pitchFamily="18" charset="0"/>
                </a:rPr>
                <a:t>Time_Eat</a:t>
              </a:r>
              <a:endParaRPr lang="en-US" dirty="0">
                <a:latin typeface="Century Schoolbook" panose="02040604050505020304" pitchFamily="18" charset="0"/>
              </a:endParaRPr>
            </a:p>
            <a:p>
              <a:endParaRPr lang="en-US" sz="400" dirty="0">
                <a:latin typeface="Century Schoolbook" panose="02040604050505020304" pitchFamily="18" charset="0"/>
              </a:endParaRPr>
            </a:p>
            <a:p>
              <a:r>
                <a:rPr lang="en-US" dirty="0">
                  <a:latin typeface="Century Schoolbook" panose="02040604050505020304" pitchFamily="18" charset="0"/>
                </a:rPr>
                <a:t>	 </a:t>
              </a:r>
              <a:r>
                <a:rPr lang="en-US" dirty="0" err="1">
                  <a:latin typeface="Century Schoolbook" panose="02040604050505020304" pitchFamily="18" charset="0"/>
                </a:rPr>
                <a:t>Time_Snack</a:t>
              </a:r>
              <a:endParaRPr lang="en-US" dirty="0">
                <a:latin typeface="Century Schoolbook" panose="02040604050505020304" pitchFamily="18" charset="0"/>
              </a:endParaRPr>
            </a:p>
            <a:p>
              <a:endParaRPr lang="en-US" sz="400" dirty="0">
                <a:latin typeface="Century Schoolbook" panose="02040604050505020304" pitchFamily="18" charset="0"/>
              </a:endParaRPr>
            </a:p>
            <a:p>
              <a:r>
                <a:rPr lang="en-US" dirty="0">
                  <a:latin typeface="Century Schoolbook" panose="02040604050505020304" pitchFamily="18" charset="0"/>
                </a:rPr>
                <a:t>		  </a:t>
              </a:r>
              <a:r>
                <a:rPr lang="en-US" dirty="0" err="1">
                  <a:latin typeface="Century Schoolbook" panose="02040604050505020304" pitchFamily="18" charset="0"/>
                </a:rPr>
                <a:t>Exercise_Freq</a:t>
              </a:r>
              <a:endParaRPr lang="en-US" dirty="0">
                <a:latin typeface="Century Schoolbook" panose="02040604050505020304" pitchFamily="18" charset="0"/>
              </a:endParaRPr>
            </a:p>
            <a:p>
              <a:endParaRPr lang="en-US" sz="400" dirty="0">
                <a:latin typeface="Century Schoolbook" panose="02040604050505020304" pitchFamily="18" charset="0"/>
              </a:endParaRPr>
            </a:p>
            <a:p>
              <a:r>
                <a:rPr lang="en-US" dirty="0">
                  <a:latin typeface="Century Schoolbook" panose="02040604050505020304" pitchFamily="18" charset="0"/>
                </a:rPr>
                <a:t>	  </a:t>
              </a:r>
              <a:r>
                <a:rPr lang="en-US" dirty="0" err="1">
                  <a:latin typeface="Century Schoolbook" panose="02040604050505020304" pitchFamily="18" charset="0"/>
                </a:rPr>
                <a:t>Fastfood_Freq</a:t>
              </a:r>
              <a:endParaRPr lang="en-US" dirty="0">
                <a:latin typeface="Century Schoolbook" panose="02040604050505020304" pitchFamily="18" charset="0"/>
              </a:endParaRPr>
            </a:p>
            <a:p>
              <a:endParaRPr lang="en-US" sz="400" dirty="0">
                <a:latin typeface="Century Schoolbook" panose="02040604050505020304" pitchFamily="18" charset="0"/>
              </a:endParaRPr>
            </a:p>
            <a:p>
              <a:r>
                <a:rPr lang="en-US" dirty="0">
                  <a:latin typeface="Century Schoolbook" panose="02040604050505020304" pitchFamily="18" charset="0"/>
                </a:rPr>
                <a:t>  </a:t>
              </a:r>
              <a:r>
                <a:rPr lang="en-US" dirty="0" err="1">
                  <a:latin typeface="Century Schoolbook" panose="02040604050505020304" pitchFamily="18" charset="0"/>
                </a:rPr>
                <a:t>General_Health</a:t>
              </a:r>
              <a:endParaRPr lang="en-US" dirty="0">
                <a:latin typeface="Century Schoolbook" panose="02040604050505020304" pitchFamily="18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F59EC07-4796-0841-82FA-AAE8D1003134}"/>
                </a:ext>
              </a:extLst>
            </p:cNvPr>
            <p:cNvCxnSpPr/>
            <p:nvPr/>
          </p:nvCxnSpPr>
          <p:spPr>
            <a:xfrm>
              <a:off x="5139929" y="4129166"/>
              <a:ext cx="1" cy="3465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B1D93A-0F3B-2D44-82DE-6DDF4110E520}"/>
              </a:ext>
            </a:extLst>
          </p:cNvPr>
          <p:cNvGrpSpPr/>
          <p:nvPr/>
        </p:nvGrpSpPr>
        <p:grpSpPr>
          <a:xfrm>
            <a:off x="6985975" y="2555522"/>
            <a:ext cx="1990194" cy="4066668"/>
            <a:chOff x="6985975" y="2555522"/>
            <a:chExt cx="1990194" cy="406666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886518D-30A3-2C4F-91DD-2AD41B989A5A}"/>
                </a:ext>
              </a:extLst>
            </p:cNvPr>
            <p:cNvGrpSpPr/>
            <p:nvPr/>
          </p:nvGrpSpPr>
          <p:grpSpPr>
            <a:xfrm>
              <a:off x="6985975" y="2555522"/>
              <a:ext cx="1726978" cy="4066668"/>
              <a:chOff x="6985975" y="2555522"/>
              <a:chExt cx="1726978" cy="4066668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E7DAD33-B700-DB46-8717-1263DA6B15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331" y="2555522"/>
                <a:ext cx="0" cy="19322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F301575C-3290-EE49-B4A2-73CFB68481BF}"/>
                  </a:ext>
                </a:extLst>
              </p:cNvPr>
              <p:cNvGrpSpPr/>
              <p:nvPr/>
            </p:nvGrpSpPr>
            <p:grpSpPr>
              <a:xfrm>
                <a:off x="6985975" y="4475713"/>
                <a:ext cx="1726978" cy="2146477"/>
                <a:chOff x="6985975" y="4475713"/>
                <a:chExt cx="1726978" cy="2146477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F8033E6-4DB3-FC4F-8811-FDD6FC67E941}"/>
                    </a:ext>
                  </a:extLst>
                </p:cNvPr>
                <p:cNvSpPr/>
                <p:nvPr/>
              </p:nvSpPr>
              <p:spPr>
                <a:xfrm>
                  <a:off x="7137105" y="4475713"/>
                  <a:ext cx="1442454" cy="17355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A0A7E5D-E56E-1B4E-832B-95E5868642D3}"/>
                    </a:ext>
                  </a:extLst>
                </p:cNvPr>
                <p:cNvSpPr txBox="1"/>
                <p:nvPr/>
              </p:nvSpPr>
              <p:spPr>
                <a:xfrm>
                  <a:off x="6985975" y="6252858"/>
                  <a:ext cx="172697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i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Target</a:t>
                  </a:r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5787F08F-5162-F343-BE35-D895F05F95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7105" y="5017172"/>
                  <a:ext cx="14424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43A89E2-3AE5-AC45-9B10-6A7BE5CA1133}"/>
                    </a:ext>
                  </a:extLst>
                </p:cNvPr>
                <p:cNvSpPr txBox="1"/>
                <p:nvPr/>
              </p:nvSpPr>
              <p:spPr>
                <a:xfrm>
                  <a:off x="7447550" y="4569994"/>
                  <a:ext cx="7793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Obese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7E21B32-EA08-5642-9D58-274F142AF7EF}"/>
                    </a:ext>
                  </a:extLst>
                </p:cNvPr>
                <p:cNvSpPr txBox="1"/>
                <p:nvPr/>
              </p:nvSpPr>
              <p:spPr>
                <a:xfrm>
                  <a:off x="7456567" y="5213221"/>
                  <a:ext cx="78579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Not </a:t>
                  </a:r>
                </a:p>
                <a:p>
                  <a:pPr algn="ctr"/>
                  <a:r>
                    <a:rPr lang="en-US" b="1" dirty="0"/>
                    <a:t>Obese</a:t>
                  </a:r>
                </a:p>
              </p:txBody>
            </p: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619B71-A2A3-F748-907D-5B426E70E848}"/>
                </a:ext>
              </a:extLst>
            </p:cNvPr>
            <p:cNvSpPr txBox="1"/>
            <p:nvPr/>
          </p:nvSpPr>
          <p:spPr>
            <a:xfrm>
              <a:off x="8557465" y="48334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30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C2083D0-63BB-C840-954B-653253F43346}"/>
              </a:ext>
            </a:extLst>
          </p:cNvPr>
          <p:cNvCxnSpPr>
            <a:cxnSpLocks/>
            <a:stCxn id="15" idx="3"/>
            <a:endCxn id="25" idx="1"/>
          </p:cNvCxnSpPr>
          <p:nvPr/>
        </p:nvCxnSpPr>
        <p:spPr>
          <a:xfrm>
            <a:off x="5917936" y="2336265"/>
            <a:ext cx="1219169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27D96CC2-553E-4F43-9F21-6C3FFF64A2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3" b="89851" l="20625" r="91979">
                        <a14:foregroundMark x1="86771" y1="15657" x2="86771" y2="15657"/>
                        <a14:foregroundMark x1="91979" y1="20850" x2="91979" y2="20850"/>
                        <a14:foregroundMark x1="91979" y1="20850" x2="91979" y2="20850"/>
                      </a14:backgroundRemoval>
                    </a14:imgEffect>
                  </a14:imgLayer>
                </a14:imgProps>
              </a:ext>
            </a:extLst>
          </a:blip>
          <a:srcRect l="11907"/>
          <a:stretch/>
        </p:blipFill>
        <p:spPr>
          <a:xfrm flipH="1">
            <a:off x="9216" y="-2856"/>
            <a:ext cx="9119286" cy="686371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FD5DF8D-5F56-5645-B5E0-814EEEA5278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4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7A9900-93BC-3C4B-BE28-D83410AC7510}"/>
              </a:ext>
            </a:extLst>
          </p:cNvPr>
          <p:cNvSpPr txBox="1"/>
          <p:nvPr/>
        </p:nvSpPr>
        <p:spPr>
          <a:xfrm>
            <a:off x="1977700" y="9086"/>
            <a:ext cx="518860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Data-Driven Investigation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CACB18D-7DB4-3449-A93E-9A0ED99E5519}"/>
              </a:ext>
            </a:extLst>
          </p:cNvPr>
          <p:cNvSpPr/>
          <p:nvPr/>
        </p:nvSpPr>
        <p:spPr>
          <a:xfrm>
            <a:off x="445477" y="1666071"/>
            <a:ext cx="484632" cy="441681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1031EA-036F-DF48-BA6B-838C56B8D3F1}"/>
              </a:ext>
            </a:extLst>
          </p:cNvPr>
          <p:cNvGrpSpPr/>
          <p:nvPr/>
        </p:nvGrpSpPr>
        <p:grpSpPr>
          <a:xfrm>
            <a:off x="185833" y="3409952"/>
            <a:ext cx="1983249" cy="374600"/>
            <a:chOff x="1274208" y="1975445"/>
            <a:chExt cx="1983249" cy="3746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8B2885B-9D67-864B-8B42-BCE5A8EAF95E}"/>
                </a:ext>
              </a:extLst>
            </p:cNvPr>
            <p:cNvSpPr/>
            <p:nvPr/>
          </p:nvSpPr>
          <p:spPr>
            <a:xfrm>
              <a:off x="1274208" y="1980713"/>
              <a:ext cx="1983249" cy="3693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82FCD2-0A62-D741-8457-C84B353C224D}"/>
                </a:ext>
              </a:extLst>
            </p:cNvPr>
            <p:cNvSpPr txBox="1"/>
            <p:nvPr/>
          </p:nvSpPr>
          <p:spPr>
            <a:xfrm>
              <a:off x="1392997" y="1975445"/>
              <a:ext cx="176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 Selection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420EC0E-4F35-8D47-A09D-7151AB17142D}"/>
              </a:ext>
            </a:extLst>
          </p:cNvPr>
          <p:cNvSpPr txBox="1"/>
          <p:nvPr/>
        </p:nvSpPr>
        <p:spPr>
          <a:xfrm>
            <a:off x="-1045240" y="775116"/>
            <a:ext cx="480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American Time Use Survey (ATUS)</a:t>
            </a:r>
          </a:p>
          <a:p>
            <a:pPr algn="r"/>
            <a:r>
              <a:rPr lang="en-US" b="1" dirty="0"/>
              <a:t>Eating</a:t>
            </a:r>
            <a:r>
              <a:rPr lang="en-US" dirty="0"/>
              <a:t> &amp; </a:t>
            </a:r>
            <a:r>
              <a:rPr lang="en-US" b="1" dirty="0"/>
              <a:t>Health Module </a:t>
            </a:r>
            <a:r>
              <a:rPr lang="en-US" dirty="0"/>
              <a:t>Microdata </a:t>
            </a:r>
          </a:p>
          <a:p>
            <a:pPr algn="r"/>
            <a:r>
              <a:rPr lang="en-US" dirty="0"/>
              <a:t>Files</a:t>
            </a:r>
            <a:endParaRPr lang="en-US" baseline="30000" dirty="0"/>
          </a:p>
          <a:p>
            <a:pPr algn="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A01072B-0FA0-B645-9A62-297BA6C0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987" y="792439"/>
            <a:ext cx="1580444" cy="845785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805D7AE-2EF7-1E47-8E67-7DC89C54DD8B}"/>
              </a:ext>
            </a:extLst>
          </p:cNvPr>
          <p:cNvSpPr/>
          <p:nvPr/>
        </p:nvSpPr>
        <p:spPr>
          <a:xfrm>
            <a:off x="185833" y="746402"/>
            <a:ext cx="5339644" cy="914400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D06BEF-19FD-BF4C-AF26-D7F8817B4019}"/>
              </a:ext>
            </a:extLst>
          </p:cNvPr>
          <p:cNvSpPr txBox="1"/>
          <p:nvPr/>
        </p:nvSpPr>
        <p:spPr>
          <a:xfrm>
            <a:off x="269453" y="2139567"/>
            <a:ext cx="181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Selection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9FE8572-7633-6946-8362-E3AA685FE708}"/>
              </a:ext>
            </a:extLst>
          </p:cNvPr>
          <p:cNvSpPr/>
          <p:nvPr/>
        </p:nvSpPr>
        <p:spPr>
          <a:xfrm>
            <a:off x="185833" y="2144835"/>
            <a:ext cx="1983249" cy="369332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0E5067-A362-3E42-8B9D-B9503EE3B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59"/>
          <a:stretch/>
        </p:blipFill>
        <p:spPr>
          <a:xfrm>
            <a:off x="3201235" y="2155938"/>
            <a:ext cx="5498552" cy="39977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FF0475-0CAB-C545-93BA-E3B3B739371A}"/>
              </a:ext>
            </a:extLst>
          </p:cNvPr>
          <p:cNvSpPr txBox="1"/>
          <p:nvPr/>
        </p:nvSpPr>
        <p:spPr>
          <a:xfrm>
            <a:off x="3379940" y="1795903"/>
            <a:ext cx="2121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Interpretability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06B7E2-DBF3-E143-9803-73FD468FE1CC}"/>
              </a:ext>
            </a:extLst>
          </p:cNvPr>
          <p:cNvGrpSpPr/>
          <p:nvPr/>
        </p:nvGrpSpPr>
        <p:grpSpPr>
          <a:xfrm>
            <a:off x="6215449" y="3126259"/>
            <a:ext cx="1742302" cy="3207898"/>
            <a:chOff x="6215449" y="3126259"/>
            <a:chExt cx="1742302" cy="320789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D0A220-D3DC-AF4E-991E-34590FB79FA8}"/>
                </a:ext>
              </a:extLst>
            </p:cNvPr>
            <p:cNvSpPr/>
            <p:nvPr/>
          </p:nvSpPr>
          <p:spPr>
            <a:xfrm>
              <a:off x="6215449" y="3126259"/>
              <a:ext cx="1742302" cy="1000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5C22D3-BB68-FC4F-B98C-61A6091E5FF2}"/>
                </a:ext>
              </a:extLst>
            </p:cNvPr>
            <p:cNvSpPr/>
            <p:nvPr/>
          </p:nvSpPr>
          <p:spPr>
            <a:xfrm>
              <a:off x="6215449" y="5820032"/>
              <a:ext cx="1742302" cy="514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C67692E-F5DC-014E-B954-0CD223E9B4CF}"/>
              </a:ext>
            </a:extLst>
          </p:cNvPr>
          <p:cNvSpPr/>
          <p:nvPr/>
        </p:nvSpPr>
        <p:spPr>
          <a:xfrm>
            <a:off x="5510213" y="1795903"/>
            <a:ext cx="2953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 vs.   </a:t>
            </a:r>
            <a:r>
              <a:rPr lang="en-US" sz="2400" b="1" dirty="0">
                <a:solidFill>
                  <a:prstClr val="black"/>
                </a:solidFill>
              </a:rPr>
              <a:t>Predictive Power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DE3D2-FDFB-454B-BFBD-A1FD87B8A8A9}"/>
              </a:ext>
            </a:extLst>
          </p:cNvPr>
          <p:cNvSpPr txBox="1"/>
          <p:nvPr/>
        </p:nvSpPr>
        <p:spPr>
          <a:xfrm>
            <a:off x="3929541" y="6329033"/>
            <a:ext cx="433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Misclassifying a diseased-patient is costly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4D1739-E807-884C-AA99-CE6749086BC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15F232C-796C-AA41-86F5-E269FE7F4B0A}"/>
              </a:ext>
            </a:extLst>
          </p:cNvPr>
          <p:cNvGrpSpPr/>
          <p:nvPr/>
        </p:nvGrpSpPr>
        <p:grpSpPr>
          <a:xfrm>
            <a:off x="3379940" y="5466422"/>
            <a:ext cx="765448" cy="388976"/>
            <a:chOff x="3379940" y="5466422"/>
            <a:chExt cx="765448" cy="38897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1B2025-96E3-B844-AE68-4D3950869011}"/>
                </a:ext>
              </a:extLst>
            </p:cNvPr>
            <p:cNvSpPr/>
            <p:nvPr/>
          </p:nvSpPr>
          <p:spPr>
            <a:xfrm>
              <a:off x="3379940" y="5632610"/>
              <a:ext cx="484632" cy="222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56A8E73-240C-874D-8AA7-4C19D23C0010}"/>
                </a:ext>
              </a:extLst>
            </p:cNvPr>
            <p:cNvGrpSpPr/>
            <p:nvPr/>
          </p:nvGrpSpPr>
          <p:grpSpPr>
            <a:xfrm>
              <a:off x="3660756" y="5466422"/>
              <a:ext cx="484632" cy="222788"/>
              <a:chOff x="2583620" y="5784149"/>
              <a:chExt cx="484632" cy="22278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2C6194B-A7AE-8441-961C-5AB3BC348F42}"/>
                  </a:ext>
                </a:extLst>
              </p:cNvPr>
              <p:cNvSpPr/>
              <p:nvPr/>
            </p:nvSpPr>
            <p:spPr>
              <a:xfrm>
                <a:off x="2583620" y="5784149"/>
                <a:ext cx="484632" cy="22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D715C28-FFF3-C642-9AC9-168971EC15C1}"/>
                  </a:ext>
                </a:extLst>
              </p:cNvPr>
              <p:cNvGrpSpPr/>
              <p:nvPr/>
            </p:nvGrpSpPr>
            <p:grpSpPr>
              <a:xfrm>
                <a:off x="2648197" y="5784149"/>
                <a:ext cx="341718" cy="222788"/>
                <a:chOff x="2648197" y="5784149"/>
                <a:chExt cx="341718" cy="222788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500FCB22-F05E-A043-B869-F530D8D343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48197" y="5784149"/>
                  <a:ext cx="308068" cy="1416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01997CF-3140-CA47-AC1E-549711EA1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81847" y="5865299"/>
                  <a:ext cx="308068" cy="1416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90927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7A9900-93BC-3C4B-BE28-D83410AC7510}"/>
              </a:ext>
            </a:extLst>
          </p:cNvPr>
          <p:cNvSpPr txBox="1"/>
          <p:nvPr/>
        </p:nvSpPr>
        <p:spPr>
          <a:xfrm>
            <a:off x="1977700" y="9086"/>
            <a:ext cx="518860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Data-Driven Investigation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CACB18D-7DB4-3449-A93E-9A0ED99E5519}"/>
              </a:ext>
            </a:extLst>
          </p:cNvPr>
          <p:cNvSpPr/>
          <p:nvPr/>
        </p:nvSpPr>
        <p:spPr>
          <a:xfrm>
            <a:off x="445477" y="1666071"/>
            <a:ext cx="484632" cy="441681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1031EA-036F-DF48-BA6B-838C56B8D3F1}"/>
              </a:ext>
            </a:extLst>
          </p:cNvPr>
          <p:cNvGrpSpPr/>
          <p:nvPr/>
        </p:nvGrpSpPr>
        <p:grpSpPr>
          <a:xfrm>
            <a:off x="185833" y="3409952"/>
            <a:ext cx="1983249" cy="374600"/>
            <a:chOff x="1274208" y="1975445"/>
            <a:chExt cx="1983249" cy="3746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8B2885B-9D67-864B-8B42-BCE5A8EAF95E}"/>
                </a:ext>
              </a:extLst>
            </p:cNvPr>
            <p:cNvSpPr/>
            <p:nvPr/>
          </p:nvSpPr>
          <p:spPr>
            <a:xfrm>
              <a:off x="1274208" y="1980713"/>
              <a:ext cx="1983249" cy="3693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82FCD2-0A62-D741-8457-C84B353C224D}"/>
                </a:ext>
              </a:extLst>
            </p:cNvPr>
            <p:cNvSpPr txBox="1"/>
            <p:nvPr/>
          </p:nvSpPr>
          <p:spPr>
            <a:xfrm>
              <a:off x="1392997" y="1975445"/>
              <a:ext cx="176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 Selection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420EC0E-4F35-8D47-A09D-7151AB17142D}"/>
              </a:ext>
            </a:extLst>
          </p:cNvPr>
          <p:cNvSpPr txBox="1"/>
          <p:nvPr/>
        </p:nvSpPr>
        <p:spPr>
          <a:xfrm>
            <a:off x="-1045240" y="775116"/>
            <a:ext cx="480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American Time Use Survey (ATUS)</a:t>
            </a:r>
          </a:p>
          <a:p>
            <a:pPr algn="r"/>
            <a:r>
              <a:rPr lang="en-US" b="1" dirty="0"/>
              <a:t>Eating</a:t>
            </a:r>
            <a:r>
              <a:rPr lang="en-US" dirty="0"/>
              <a:t> &amp; </a:t>
            </a:r>
            <a:r>
              <a:rPr lang="en-US" b="1" dirty="0"/>
              <a:t>Health Module </a:t>
            </a:r>
            <a:r>
              <a:rPr lang="en-US" dirty="0"/>
              <a:t>Microdata </a:t>
            </a:r>
          </a:p>
          <a:p>
            <a:pPr algn="r"/>
            <a:r>
              <a:rPr lang="en-US" dirty="0"/>
              <a:t>Files</a:t>
            </a:r>
            <a:endParaRPr lang="en-US" baseline="30000" dirty="0"/>
          </a:p>
          <a:p>
            <a:pPr algn="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A01072B-0FA0-B645-9A62-297BA6C0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987" y="792439"/>
            <a:ext cx="1580444" cy="845785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805D7AE-2EF7-1E47-8E67-7DC89C54DD8B}"/>
              </a:ext>
            </a:extLst>
          </p:cNvPr>
          <p:cNvSpPr/>
          <p:nvPr/>
        </p:nvSpPr>
        <p:spPr>
          <a:xfrm>
            <a:off x="185833" y="746402"/>
            <a:ext cx="5339644" cy="914400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D06BEF-19FD-BF4C-AF26-D7F8817B4019}"/>
              </a:ext>
            </a:extLst>
          </p:cNvPr>
          <p:cNvSpPr txBox="1"/>
          <p:nvPr/>
        </p:nvSpPr>
        <p:spPr>
          <a:xfrm>
            <a:off x="269453" y="2139567"/>
            <a:ext cx="181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Selection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9FE8572-7633-6946-8362-E3AA685FE708}"/>
              </a:ext>
            </a:extLst>
          </p:cNvPr>
          <p:cNvSpPr/>
          <p:nvPr/>
        </p:nvSpPr>
        <p:spPr>
          <a:xfrm>
            <a:off x="185833" y="2144835"/>
            <a:ext cx="1983249" cy="369332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0E5067-A362-3E42-8B9D-B9503EE3B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59"/>
          <a:stretch/>
        </p:blipFill>
        <p:spPr>
          <a:xfrm>
            <a:off x="3201235" y="2155938"/>
            <a:ext cx="5498552" cy="3997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B14221-7250-FF45-9E0A-1D4D2F2068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67"/>
          <a:stretch/>
        </p:blipFill>
        <p:spPr>
          <a:xfrm>
            <a:off x="3213387" y="2165050"/>
            <a:ext cx="5486400" cy="39886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FF0475-0CAB-C545-93BA-E3B3B739371A}"/>
              </a:ext>
            </a:extLst>
          </p:cNvPr>
          <p:cNvSpPr txBox="1"/>
          <p:nvPr/>
        </p:nvSpPr>
        <p:spPr>
          <a:xfrm>
            <a:off x="3379940" y="1795903"/>
            <a:ext cx="5097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Interpretability</a:t>
            </a:r>
            <a:r>
              <a:rPr lang="en-US" sz="2400" dirty="0"/>
              <a:t>    vs.   </a:t>
            </a:r>
            <a:r>
              <a:rPr lang="en-US" sz="2400" b="1" dirty="0"/>
              <a:t>Predictive Power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7F0BBB-E7F1-E945-9516-B68D3E59F843}"/>
              </a:ext>
            </a:extLst>
          </p:cNvPr>
          <p:cNvSpPr/>
          <p:nvPr/>
        </p:nvSpPr>
        <p:spPr>
          <a:xfrm>
            <a:off x="3390802" y="1795902"/>
            <a:ext cx="2598034" cy="51412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96DDEB-3AAF-7E48-9D8F-29390904C304}"/>
              </a:ext>
            </a:extLst>
          </p:cNvPr>
          <p:cNvSpPr/>
          <p:nvPr/>
        </p:nvSpPr>
        <p:spPr>
          <a:xfrm>
            <a:off x="4068414" y="3907830"/>
            <a:ext cx="1788689" cy="87423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7EABC54D-5402-414B-AD59-01D9046E6635}"/>
              </a:ext>
            </a:extLst>
          </p:cNvPr>
          <p:cNvSpPr/>
          <p:nvPr/>
        </p:nvSpPr>
        <p:spPr>
          <a:xfrm>
            <a:off x="6868670" y="6261631"/>
            <a:ext cx="484632" cy="350924"/>
          </a:xfrm>
          <a:prstGeom prst="upArrow">
            <a:avLst/>
          </a:prstGeom>
          <a:solidFill>
            <a:schemeClr val="bg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EA6B20-23A4-034A-9583-97624D5A1D9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C0517A3-32E0-6C45-9ED0-16350D5096E2}"/>
              </a:ext>
            </a:extLst>
          </p:cNvPr>
          <p:cNvGrpSpPr/>
          <p:nvPr/>
        </p:nvGrpSpPr>
        <p:grpSpPr>
          <a:xfrm>
            <a:off x="3379940" y="5466422"/>
            <a:ext cx="765448" cy="388976"/>
            <a:chOff x="3379940" y="5466422"/>
            <a:chExt cx="765448" cy="38897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80C8D3-404C-DD45-93EA-FC20D808F5DA}"/>
                </a:ext>
              </a:extLst>
            </p:cNvPr>
            <p:cNvSpPr/>
            <p:nvPr/>
          </p:nvSpPr>
          <p:spPr>
            <a:xfrm>
              <a:off x="3379940" y="5632610"/>
              <a:ext cx="484632" cy="222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B17E793-389D-804C-916C-42F7455B55B4}"/>
                </a:ext>
              </a:extLst>
            </p:cNvPr>
            <p:cNvGrpSpPr/>
            <p:nvPr/>
          </p:nvGrpSpPr>
          <p:grpSpPr>
            <a:xfrm>
              <a:off x="3660756" y="5466422"/>
              <a:ext cx="484632" cy="222788"/>
              <a:chOff x="2583620" y="5784149"/>
              <a:chExt cx="484632" cy="22278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68C900E-775B-4245-B0A6-A07C15B2E8D8}"/>
                  </a:ext>
                </a:extLst>
              </p:cNvPr>
              <p:cNvSpPr/>
              <p:nvPr/>
            </p:nvSpPr>
            <p:spPr>
              <a:xfrm>
                <a:off x="2583620" y="5784149"/>
                <a:ext cx="484632" cy="222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4DC7CE9-8777-C046-8F1E-480FF7E2947C}"/>
                  </a:ext>
                </a:extLst>
              </p:cNvPr>
              <p:cNvGrpSpPr/>
              <p:nvPr/>
            </p:nvGrpSpPr>
            <p:grpSpPr>
              <a:xfrm>
                <a:off x="2648197" y="5784149"/>
                <a:ext cx="341718" cy="222788"/>
                <a:chOff x="2648197" y="5784149"/>
                <a:chExt cx="341718" cy="222788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D1EAC27-E395-264B-B2D0-6106DEC0EF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48197" y="5784149"/>
                  <a:ext cx="308068" cy="1416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4069F9BE-DBE7-B840-A34A-822D6F874F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81847" y="5865299"/>
                  <a:ext cx="308068" cy="1416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237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7A9900-93BC-3C4B-BE28-D83410AC7510}"/>
              </a:ext>
            </a:extLst>
          </p:cNvPr>
          <p:cNvSpPr txBox="1"/>
          <p:nvPr/>
        </p:nvSpPr>
        <p:spPr>
          <a:xfrm>
            <a:off x="1977700" y="9086"/>
            <a:ext cx="518860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Data-Driven Investigation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56306-AF87-A645-A35B-388AD2B82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987" y="792439"/>
            <a:ext cx="1580444" cy="845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4BBA0-2945-3745-98E5-4EA57B223718}"/>
              </a:ext>
            </a:extLst>
          </p:cNvPr>
          <p:cNvSpPr txBox="1"/>
          <p:nvPr/>
        </p:nvSpPr>
        <p:spPr>
          <a:xfrm>
            <a:off x="-1045240" y="775116"/>
            <a:ext cx="480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American Time Use Survey (ATUS)</a:t>
            </a:r>
          </a:p>
          <a:p>
            <a:pPr algn="r"/>
            <a:r>
              <a:rPr lang="en-US" b="1" dirty="0"/>
              <a:t>Eating</a:t>
            </a:r>
            <a:r>
              <a:rPr lang="en-US" dirty="0"/>
              <a:t> &amp; </a:t>
            </a:r>
            <a:r>
              <a:rPr lang="en-US" b="1" dirty="0"/>
              <a:t>Health Module </a:t>
            </a:r>
            <a:r>
              <a:rPr lang="en-US" dirty="0"/>
              <a:t>Microdata </a:t>
            </a:r>
          </a:p>
          <a:p>
            <a:pPr algn="r"/>
            <a:r>
              <a:rPr lang="en-US" dirty="0"/>
              <a:t>Files</a:t>
            </a:r>
            <a:endParaRPr lang="en-US" baseline="30000" dirty="0"/>
          </a:p>
          <a:p>
            <a:pPr algn="r"/>
            <a:endParaRPr lang="en-US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CACB18D-7DB4-3449-A93E-9A0ED99E5519}"/>
              </a:ext>
            </a:extLst>
          </p:cNvPr>
          <p:cNvSpPr/>
          <p:nvPr/>
        </p:nvSpPr>
        <p:spPr>
          <a:xfrm>
            <a:off x="445477" y="1666071"/>
            <a:ext cx="484632" cy="441681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9339C-074C-1C42-8C08-44B9D9B2FE85}"/>
              </a:ext>
            </a:extLst>
          </p:cNvPr>
          <p:cNvSpPr txBox="1"/>
          <p:nvPr/>
        </p:nvSpPr>
        <p:spPr>
          <a:xfrm>
            <a:off x="269453" y="2139567"/>
            <a:ext cx="181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Selection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2DF451-3550-F848-8DA1-2A51BDF38877}"/>
              </a:ext>
            </a:extLst>
          </p:cNvPr>
          <p:cNvGrpSpPr/>
          <p:nvPr/>
        </p:nvGrpSpPr>
        <p:grpSpPr>
          <a:xfrm>
            <a:off x="185832" y="4715506"/>
            <a:ext cx="1983249" cy="374600"/>
            <a:chOff x="1274208" y="1975445"/>
            <a:chExt cx="1983249" cy="37460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A76A08A-C626-CC4C-A97D-F43521E5681A}"/>
                </a:ext>
              </a:extLst>
            </p:cNvPr>
            <p:cNvSpPr/>
            <p:nvPr/>
          </p:nvSpPr>
          <p:spPr>
            <a:xfrm>
              <a:off x="1274208" y="1980713"/>
              <a:ext cx="1983249" cy="3693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FD0E9F-FA69-1A4C-BE39-347F906E435D}"/>
                </a:ext>
              </a:extLst>
            </p:cNvPr>
            <p:cNvSpPr txBox="1"/>
            <p:nvPr/>
          </p:nvSpPr>
          <p:spPr>
            <a:xfrm>
              <a:off x="1686072" y="1975445"/>
              <a:ext cx="1159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Evaluation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EE95A6-2BA4-7747-9878-9FDC59645D1B}"/>
              </a:ext>
            </a:extLst>
          </p:cNvPr>
          <p:cNvGrpSpPr/>
          <p:nvPr/>
        </p:nvGrpSpPr>
        <p:grpSpPr>
          <a:xfrm>
            <a:off x="188160" y="6126567"/>
            <a:ext cx="1983249" cy="387510"/>
            <a:chOff x="1274208" y="1980713"/>
            <a:chExt cx="1983249" cy="387510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FFBDFA3-483E-9842-BFA4-0AEA7E92A830}"/>
                </a:ext>
              </a:extLst>
            </p:cNvPr>
            <p:cNvSpPr/>
            <p:nvPr/>
          </p:nvSpPr>
          <p:spPr>
            <a:xfrm>
              <a:off x="1274208" y="1980713"/>
              <a:ext cx="1983249" cy="3693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F52DD4-8F20-614D-B8D8-E4953D11BB73}"/>
                </a:ext>
              </a:extLst>
            </p:cNvPr>
            <p:cNvSpPr txBox="1"/>
            <p:nvPr/>
          </p:nvSpPr>
          <p:spPr>
            <a:xfrm>
              <a:off x="1604011" y="1998891"/>
              <a:ext cx="1338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Deployment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292A3B3-C525-5D4F-89E7-65A6C0C8BA7C}"/>
              </a:ext>
            </a:extLst>
          </p:cNvPr>
          <p:cNvSpPr txBox="1"/>
          <p:nvPr/>
        </p:nvSpPr>
        <p:spPr>
          <a:xfrm>
            <a:off x="3698063" y="2290321"/>
            <a:ext cx="137210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entury Schoolbook" panose="02040604050505020304" pitchFamily="18" charset="0"/>
              </a:rPr>
              <a:t>L</a:t>
            </a:r>
            <a:r>
              <a:rPr lang="en-US" sz="800" b="1" dirty="0">
                <a:latin typeface="Century Schoolbook" panose="020406040505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ocal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400" b="1" dirty="0">
                <a:latin typeface="Century Schoolbook" panose="02040604050505020304" pitchFamily="18" charset="0"/>
              </a:rPr>
              <a:t>I</a:t>
            </a:r>
            <a:r>
              <a:rPr lang="en-US" sz="900" b="1" dirty="0">
                <a:latin typeface="Century Schoolbook" panose="020406040505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nterpretable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sz="1400" b="1" dirty="0">
                <a:latin typeface="Century Schoolbook" panose="02040604050505020304" pitchFamily="18" charset="0"/>
              </a:rPr>
              <a:t>M</a:t>
            </a:r>
            <a:r>
              <a:rPr lang="en-US" sz="800" b="1" dirty="0">
                <a:latin typeface="Century Schoolbook" panose="020406040505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odel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-agnostic</a:t>
            </a:r>
          </a:p>
          <a:p>
            <a:r>
              <a:rPr lang="en-US" sz="1400" b="1" dirty="0">
                <a:latin typeface="Century Schoolbook" panose="02040604050505020304" pitchFamily="18" charset="0"/>
              </a:rPr>
              <a:t>E</a:t>
            </a:r>
            <a:r>
              <a:rPr lang="en-US" sz="800" b="1" dirty="0">
                <a:latin typeface="Century Schoolbook" panose="020406040505050203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xplanations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180EE62-FD2C-3949-8C4B-C18BD486E758}"/>
              </a:ext>
            </a:extLst>
          </p:cNvPr>
          <p:cNvSpPr/>
          <p:nvPr/>
        </p:nvSpPr>
        <p:spPr>
          <a:xfrm>
            <a:off x="185833" y="746402"/>
            <a:ext cx="5339644" cy="914400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82FCD2-0A62-D741-8457-C84B353C224D}"/>
              </a:ext>
            </a:extLst>
          </p:cNvPr>
          <p:cNvSpPr txBox="1"/>
          <p:nvPr/>
        </p:nvSpPr>
        <p:spPr>
          <a:xfrm>
            <a:off x="304622" y="3409952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 Selection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8B2885B-9D67-864B-8B42-BCE5A8EAF95E}"/>
              </a:ext>
            </a:extLst>
          </p:cNvPr>
          <p:cNvSpPr/>
          <p:nvPr/>
        </p:nvSpPr>
        <p:spPr>
          <a:xfrm>
            <a:off x="185833" y="3415220"/>
            <a:ext cx="1983249" cy="369332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FCF616-FEB8-6046-84D0-69026FC0312D}"/>
              </a:ext>
            </a:extLst>
          </p:cNvPr>
          <p:cNvSpPr/>
          <p:nvPr/>
        </p:nvSpPr>
        <p:spPr>
          <a:xfrm>
            <a:off x="185833" y="2144835"/>
            <a:ext cx="1983249" cy="369332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73333D-B0BC-B648-BE3F-CD8F8F33DD57}"/>
              </a:ext>
            </a:extLst>
          </p:cNvPr>
          <p:cNvSpPr txBox="1"/>
          <p:nvPr/>
        </p:nvSpPr>
        <p:spPr>
          <a:xfrm>
            <a:off x="2684585" y="2661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1CD6B5-9EC6-6A4C-9ED8-BE93BF60253A}"/>
              </a:ext>
            </a:extLst>
          </p:cNvPr>
          <p:cNvSpPr txBox="1"/>
          <p:nvPr/>
        </p:nvSpPr>
        <p:spPr>
          <a:xfrm>
            <a:off x="3379940" y="1795903"/>
            <a:ext cx="5178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Interpretability</a:t>
            </a:r>
            <a:r>
              <a:rPr lang="en-US" sz="2400" dirty="0"/>
              <a:t>    &amp;     </a:t>
            </a:r>
            <a:r>
              <a:rPr lang="en-US" sz="2400" b="1" dirty="0"/>
              <a:t>Predictive Power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52C34B3-466A-1148-BF21-0C9353F7C0D2}"/>
              </a:ext>
            </a:extLst>
          </p:cNvPr>
          <p:cNvCxnSpPr>
            <a:cxnSpLocks/>
          </p:cNvCxnSpPr>
          <p:nvPr/>
        </p:nvCxnSpPr>
        <p:spPr>
          <a:xfrm>
            <a:off x="3471893" y="2273643"/>
            <a:ext cx="18955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B599054-E6FB-8C47-A859-B301CC60B4C8}"/>
              </a:ext>
            </a:extLst>
          </p:cNvPr>
          <p:cNvGrpSpPr/>
          <p:nvPr/>
        </p:nvGrpSpPr>
        <p:grpSpPr>
          <a:xfrm>
            <a:off x="2487208" y="3823710"/>
            <a:ext cx="2637570" cy="1149336"/>
            <a:chOff x="2487208" y="3823710"/>
            <a:chExt cx="2637570" cy="1149336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B44F362-DAA6-4E4B-9440-F309FF2BB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38" t="19950" r="58991" b="66146"/>
            <a:stretch/>
          </p:blipFill>
          <p:spPr>
            <a:xfrm>
              <a:off x="2487208" y="4218271"/>
              <a:ext cx="2637570" cy="754775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357F7D2-B61D-764B-A51D-5DACAB6AF08F}"/>
                </a:ext>
              </a:extLst>
            </p:cNvPr>
            <p:cNvSpPr txBox="1"/>
            <p:nvPr/>
          </p:nvSpPr>
          <p:spPr>
            <a:xfrm>
              <a:off x="2992017" y="3823710"/>
              <a:ext cx="1430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Case#</a:t>
              </a:r>
              <a:r>
                <a:rPr lang="en-US" sz="2000" i="1" dirty="0"/>
                <a:t> </a:t>
              </a:r>
              <a:r>
                <a:rPr lang="en-US" sz="2000" i="1" dirty="0">
                  <a:latin typeface="Century Schoolbook" panose="02040604050505020304" pitchFamily="18" charset="0"/>
                </a:rPr>
                <a:t>1902</a:t>
              </a:r>
              <a:endParaRPr lang="en-US" sz="2000" dirty="0">
                <a:latin typeface="Century Schoolbook" panose="02040604050505020304" pitchFamily="18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7F3B74-8E18-224C-81F5-AAB08A93B353}"/>
              </a:ext>
            </a:extLst>
          </p:cNvPr>
          <p:cNvGrpSpPr/>
          <p:nvPr/>
        </p:nvGrpSpPr>
        <p:grpSpPr>
          <a:xfrm>
            <a:off x="2612401" y="4596034"/>
            <a:ext cx="1835759" cy="841104"/>
            <a:chOff x="2860370" y="4596034"/>
            <a:chExt cx="1835759" cy="84110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B0C382A-141D-8C49-9D08-EEE4091245EF}"/>
                </a:ext>
              </a:extLst>
            </p:cNvPr>
            <p:cNvSpPr/>
            <p:nvPr/>
          </p:nvSpPr>
          <p:spPr>
            <a:xfrm>
              <a:off x="2860370" y="5067806"/>
              <a:ext cx="18357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TRUTH     </a:t>
              </a:r>
              <a:r>
                <a:rPr lang="en-US" dirty="0"/>
                <a:t>: Obese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96A154D-6B6E-EF4D-881D-39BA2494F076}"/>
                </a:ext>
              </a:extLst>
            </p:cNvPr>
            <p:cNvSpPr txBox="1"/>
            <p:nvPr/>
          </p:nvSpPr>
          <p:spPr>
            <a:xfrm>
              <a:off x="2872806" y="4596034"/>
              <a:ext cx="237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376D381-1ACE-AA4B-9221-1F0D30AC90C9}"/>
              </a:ext>
            </a:extLst>
          </p:cNvPr>
          <p:cNvGrpSpPr/>
          <p:nvPr/>
        </p:nvGrpSpPr>
        <p:grpSpPr>
          <a:xfrm>
            <a:off x="4979077" y="2587597"/>
            <a:ext cx="4025583" cy="3135583"/>
            <a:chOff x="4979077" y="2587597"/>
            <a:chExt cx="4025583" cy="313558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EA43801-62E2-B144-AD23-E7FE98961B79}"/>
                </a:ext>
              </a:extLst>
            </p:cNvPr>
            <p:cNvSpPr txBox="1"/>
            <p:nvPr/>
          </p:nvSpPr>
          <p:spPr>
            <a:xfrm>
              <a:off x="5467734" y="3056728"/>
              <a:ext cx="3536926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entury Schoolbook" panose="02040604050505020304" pitchFamily="18" charset="0"/>
                </a:rPr>
                <a:t>↑ </a:t>
              </a:r>
              <a:r>
                <a:rPr lang="en-US" i="1" dirty="0" err="1">
                  <a:latin typeface="Century Schoolbook" panose="02040604050505020304" pitchFamily="18" charset="0"/>
                </a:rPr>
                <a:t>exerciseFreq</a:t>
              </a:r>
              <a:r>
                <a:rPr lang="en-US" i="1" dirty="0">
                  <a:latin typeface="Century Schoolbook" panose="02040604050505020304" pitchFamily="18" charset="0"/>
                </a:rPr>
                <a:t> </a:t>
              </a:r>
              <a:r>
                <a:rPr lang="en-US" dirty="0">
                  <a:latin typeface="Century Schoolbook" panose="02040604050505020304" pitchFamily="18" charset="0"/>
                </a:rPr>
                <a:t>(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r>
                <a:rPr lang="en-US" dirty="0">
                  <a:latin typeface="Century Schoolbook" panose="02040604050505020304" pitchFamily="18" charset="0"/>
                </a:rPr>
                <a:t> → 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 a day </a:t>
              </a:r>
              <a:r>
                <a:rPr lang="en-US" dirty="0">
                  <a:latin typeface="Century Schoolbook" panose="02040604050505020304" pitchFamily="18" charset="0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600" i="1" dirty="0">
                <a:latin typeface="Century Schoolbook" panose="02040604050505020304" pitchFamily="18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Century Schoolbook" panose="02040604050505020304" pitchFamily="18" charset="0"/>
                </a:rPr>
                <a:t>P(</a:t>
              </a:r>
              <a:r>
                <a:rPr lang="en-US" dirty="0"/>
                <a:t>Obese</a:t>
              </a:r>
              <a:r>
                <a:rPr lang="en-US" dirty="0">
                  <a:latin typeface="Century Schoolbook" panose="02040604050505020304" pitchFamily="18" charset="0"/>
                </a:rPr>
                <a:t>) = </a:t>
              </a:r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0.51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400" dirty="0">
                <a:latin typeface="Century Schoolbook" panose="020406040505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prstClr val="black"/>
                  </a:solidFill>
                  <a:latin typeface="Century Schoolbook" panose="02040604050505020304" pitchFamily="18" charset="0"/>
                </a:rPr>
                <a:t>↓ </a:t>
              </a:r>
              <a:r>
                <a:rPr lang="en-US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rPr>
                <a:t>genHealth</a:t>
              </a:r>
              <a:r>
                <a: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rPr>
                <a:t> 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rPr>
                <a:t>(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Good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rPr>
                <a:t> →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Poor)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rPr>
                <a:t>P(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Obese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rPr>
                <a:t>) = </a:t>
              </a: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0.62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entury Schoolbook" panose="02040604050505020304" pitchFamily="18" charset="0"/>
                </a:rPr>
                <a:t>↓ </a:t>
              </a:r>
              <a:r>
                <a:rPr lang="en-US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rPr>
                <a:t>genHealth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rPr>
                <a:t>, </a:t>
              </a:r>
              <a:r>
                <a:rPr lang="en-US" sz="2400" i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entury Schoolbook" panose="02040604050505020304" pitchFamily="18" charset="0"/>
                </a:rPr>
                <a:t>↑ </a:t>
              </a:r>
              <a:r>
                <a:rPr lang="en-US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rPr>
                <a:t>exerciseFreq</a:t>
              </a:r>
              <a:endPara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endParaRPr>
            </a:p>
            <a:p>
              <a:endPara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rPr>
                <a:t>P(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Obese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rPr>
                <a:t>) = </a:t>
              </a: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0.57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43B9716-9861-784B-8BCD-8807A7F91CA4}"/>
                </a:ext>
              </a:extLst>
            </p:cNvPr>
            <p:cNvGrpSpPr/>
            <p:nvPr/>
          </p:nvGrpSpPr>
          <p:grpSpPr>
            <a:xfrm>
              <a:off x="4979077" y="2587597"/>
              <a:ext cx="3979089" cy="3135583"/>
              <a:chOff x="4979077" y="2587597"/>
              <a:chExt cx="3979089" cy="3135583"/>
            </a:xfrm>
          </p:grpSpPr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6DE6EDA6-085E-764B-861E-BB83911128EA}"/>
                  </a:ext>
                </a:extLst>
              </p:cNvPr>
              <p:cNvSpPr/>
              <p:nvPr/>
            </p:nvSpPr>
            <p:spPr>
              <a:xfrm>
                <a:off x="5421239" y="2587597"/>
                <a:ext cx="3536927" cy="3135583"/>
              </a:xfrm>
              <a:prstGeom prst="roundRect">
                <a:avLst>
                  <a:gd name="adj" fmla="val 9630"/>
                </a:avLst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9EA62155-AE36-0548-B2B1-C61EA00A597B}"/>
                  </a:ext>
                </a:extLst>
              </p:cNvPr>
              <p:cNvCxnSpPr/>
              <p:nvPr/>
            </p:nvCxnSpPr>
            <p:spPr>
              <a:xfrm flipH="1">
                <a:off x="4979077" y="4765202"/>
                <a:ext cx="44782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7656B70B-7218-AE4A-AD3C-C1E45C79CBA5}"/>
              </a:ext>
            </a:extLst>
          </p:cNvPr>
          <p:cNvSpPr txBox="1"/>
          <p:nvPr/>
        </p:nvSpPr>
        <p:spPr>
          <a:xfrm>
            <a:off x="5778095" y="2696369"/>
            <a:ext cx="2848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Variation of 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CB6B72-8374-924F-8D6A-7DAE6B4F8164}"/>
              </a:ext>
            </a:extLst>
          </p:cNvPr>
          <p:cNvSpPr txBox="1"/>
          <p:nvPr/>
        </p:nvSpPr>
        <p:spPr>
          <a:xfrm>
            <a:off x="2592730" y="6080404"/>
            <a:ext cx="6444694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LIME references: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hlinkClick r:id="rId5"/>
              </a:rPr>
              <a:t>https://github.com/marcotcr/lime</a:t>
            </a:r>
            <a:endParaRPr lang="en-US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hlinkClick r:id="rId6"/>
              </a:rPr>
              <a:t>https://arxiv.org/abs/1602.04938</a:t>
            </a:r>
            <a:endParaRPr lang="en-US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hlinkClick r:id="rId7"/>
              </a:rPr>
              <a:t>https://www.oreilly.com/learning/introduction-to-local-interpretable-model-agnostic-explanations-lime</a:t>
            </a:r>
            <a:endParaRPr lang="en-US" sz="1050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6817DE00-673C-8845-BCB1-CE99662DD2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0" y="9086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5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8C7865-ACA5-9145-BB66-7922F9864A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l="2954" r="8158"/>
          <a:stretch/>
        </p:blipFill>
        <p:spPr>
          <a:xfrm>
            <a:off x="-9319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3B73CB-6F1D-3249-8F53-E96316962952}"/>
              </a:ext>
            </a:extLst>
          </p:cNvPr>
          <p:cNvSpPr txBox="1"/>
          <p:nvPr/>
        </p:nvSpPr>
        <p:spPr>
          <a:xfrm>
            <a:off x="2174462" y="0"/>
            <a:ext cx="483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Summary &amp; Future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6BEFDF-D508-FF47-99B4-2EE15DC84B77}"/>
              </a:ext>
            </a:extLst>
          </p:cNvPr>
          <p:cNvSpPr txBox="1"/>
          <p:nvPr/>
        </p:nvSpPr>
        <p:spPr>
          <a:xfrm>
            <a:off x="4627076" y="2126490"/>
            <a:ext cx="3549818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Completed: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Model with predictive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Interpretability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67B9D-4C2E-D541-B823-3E84BD647BD8}"/>
              </a:ext>
            </a:extLst>
          </p:cNvPr>
          <p:cNvSpPr txBox="1"/>
          <p:nvPr/>
        </p:nvSpPr>
        <p:spPr>
          <a:xfrm>
            <a:off x="1155862" y="1023370"/>
            <a:ext cx="3195978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Project Challenges: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Survey data (unreliable)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BMI for obesity?</a:t>
            </a: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871920D2-1670-C04C-AFDD-68A619341432}"/>
              </a:ext>
            </a:extLst>
          </p:cNvPr>
          <p:cNvSpPr/>
          <p:nvPr/>
        </p:nvSpPr>
        <p:spPr>
          <a:xfrm rot="5400000">
            <a:off x="4003888" y="1992256"/>
            <a:ext cx="514856" cy="731520"/>
          </a:xfrm>
          <a:prstGeom prst="bentUp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31C950C2-67F7-1743-BF51-6E7CD01F194E}"/>
              </a:ext>
            </a:extLst>
          </p:cNvPr>
          <p:cNvSpPr/>
          <p:nvPr/>
        </p:nvSpPr>
        <p:spPr>
          <a:xfrm rot="16200000" flipH="1">
            <a:off x="4268820" y="3285239"/>
            <a:ext cx="897560" cy="731520"/>
          </a:xfrm>
          <a:prstGeom prst="bentUpArrow">
            <a:avLst>
              <a:gd name="adj1" fmla="val 18243"/>
              <a:gd name="adj2" fmla="val 25000"/>
              <a:gd name="adj3" fmla="val 2500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30738D-2A7A-3448-A162-2EF7E30A4753}"/>
              </a:ext>
            </a:extLst>
          </p:cNvPr>
          <p:cNvGrpSpPr/>
          <p:nvPr/>
        </p:nvGrpSpPr>
        <p:grpSpPr>
          <a:xfrm>
            <a:off x="1044648" y="3430819"/>
            <a:ext cx="7132246" cy="3121142"/>
            <a:chOff x="1044648" y="3604987"/>
            <a:chExt cx="7132246" cy="31211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00CE84-F465-164A-937D-5C3141D02861}"/>
                </a:ext>
              </a:extLst>
            </p:cNvPr>
            <p:cNvSpPr txBox="1"/>
            <p:nvPr/>
          </p:nvSpPr>
          <p:spPr>
            <a:xfrm>
              <a:off x="1044648" y="5341134"/>
              <a:ext cx="7132246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Future Work:</a:t>
              </a:r>
            </a:p>
            <a:p>
              <a:pPr marL="457200" indent="-457200">
                <a:buAutoNum type="arabicPeriod"/>
              </a:pPr>
              <a:r>
                <a:rPr lang="en-US" sz="2000" dirty="0"/>
                <a:t>Retrain model with </a:t>
              </a:r>
              <a:r>
                <a:rPr lang="en-US" sz="2000" b="1" dirty="0"/>
                <a:t>more data</a:t>
              </a:r>
            </a:p>
            <a:p>
              <a:pPr marL="457200" indent="-457200">
                <a:buAutoNum type="arabicPeriod"/>
              </a:pPr>
              <a:r>
                <a:rPr lang="en-US" sz="2000" dirty="0"/>
                <a:t>Adding relevant </a:t>
              </a:r>
              <a:r>
                <a:rPr lang="en-US" sz="2000" b="1" dirty="0"/>
                <a:t>features</a:t>
              </a:r>
              <a:endParaRPr lang="en-US" sz="2400" b="1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/>
                <a:t>  Other dataset (non-survey)</a:t>
              </a:r>
              <a:endParaRPr lang="en-US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49EE3C-F07B-5E4A-A1B9-85CABD5331D9}"/>
                </a:ext>
              </a:extLst>
            </p:cNvPr>
            <p:cNvSpPr txBox="1"/>
            <p:nvPr/>
          </p:nvSpPr>
          <p:spPr>
            <a:xfrm>
              <a:off x="1155861" y="3604987"/>
              <a:ext cx="3189399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Room for Improvement: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Test set </a:t>
              </a:r>
              <a:r>
                <a:rPr lang="en-US" dirty="0">
                  <a:latin typeface="Century Schoolbook" panose="02040604050505020304" pitchFamily="18" charset="0"/>
                </a:rPr>
                <a:t>accuracy </a:t>
              </a:r>
              <a:r>
                <a:rPr lang="en-US" b="1" dirty="0"/>
                <a:t>~0.63</a:t>
              </a:r>
              <a:r>
                <a:rPr lang="en-US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Test set </a:t>
              </a:r>
              <a:r>
                <a:rPr lang="en-US" dirty="0">
                  <a:latin typeface="Century Schoolbook" panose="02040604050505020304" pitchFamily="18" charset="0"/>
                </a:rPr>
                <a:t>recall </a:t>
              </a:r>
              <a:r>
                <a:rPr lang="en-US" dirty="0"/>
                <a:t> </a:t>
              </a:r>
              <a:r>
                <a:rPr lang="en-US" b="1" dirty="0"/>
                <a:t>~0.69</a:t>
              </a: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E0978993-894D-4647-81CF-BE94FACAE644}"/>
                </a:ext>
              </a:extLst>
            </p:cNvPr>
            <p:cNvSpPr/>
            <p:nvPr/>
          </p:nvSpPr>
          <p:spPr>
            <a:xfrm>
              <a:off x="2261286" y="4623833"/>
              <a:ext cx="333633" cy="704944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5456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3AC211-7D4F-B548-9896-BDBE1CCCCE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15000"/>
          </a:blip>
          <a:srcRect l="11907"/>
          <a:stretch/>
        </p:blipFill>
        <p:spPr>
          <a:xfrm>
            <a:off x="24714" y="-5712"/>
            <a:ext cx="9119286" cy="68637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6860A6-EA07-2F44-8CD9-4CE829DF18D1}"/>
              </a:ext>
            </a:extLst>
          </p:cNvPr>
          <p:cNvSpPr txBox="1"/>
          <p:nvPr/>
        </p:nvSpPr>
        <p:spPr>
          <a:xfrm>
            <a:off x="1846221" y="0"/>
            <a:ext cx="545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Obesity Prediction Web App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2450DE-276E-8A43-A17B-B79C9CB51DF7}"/>
              </a:ext>
            </a:extLst>
          </p:cNvPr>
          <p:cNvGrpSpPr/>
          <p:nvPr/>
        </p:nvGrpSpPr>
        <p:grpSpPr>
          <a:xfrm>
            <a:off x="154525" y="5792504"/>
            <a:ext cx="4234278" cy="824334"/>
            <a:chOff x="90130" y="5857819"/>
            <a:chExt cx="4234278" cy="82433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B4BC4FD-F0B8-B944-BAD2-E650F030C431}"/>
                </a:ext>
              </a:extLst>
            </p:cNvPr>
            <p:cNvSpPr/>
            <p:nvPr/>
          </p:nvSpPr>
          <p:spPr>
            <a:xfrm>
              <a:off x="90130" y="5857819"/>
              <a:ext cx="4234278" cy="82433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3AD0A5-B45E-EB4E-97F7-8DC962E400D6}"/>
                </a:ext>
              </a:extLst>
            </p:cNvPr>
            <p:cNvSpPr txBox="1"/>
            <p:nvPr/>
          </p:nvSpPr>
          <p:spPr>
            <a:xfrm>
              <a:off x="145132" y="5949481"/>
              <a:ext cx="41737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Question: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i="1" dirty="0"/>
                <a:t>What small changes can I make, today?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D499DC-9AA9-DA4D-BE74-F0F4BC6C19A4}"/>
              </a:ext>
            </a:extLst>
          </p:cNvPr>
          <p:cNvSpPr/>
          <p:nvPr/>
        </p:nvSpPr>
        <p:spPr>
          <a:xfrm>
            <a:off x="152692" y="1057405"/>
            <a:ext cx="8838616" cy="4403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AC4A80-3BEA-3847-A160-2B2C894E8109}"/>
              </a:ext>
            </a:extLst>
          </p:cNvPr>
          <p:cNvGrpSpPr/>
          <p:nvPr/>
        </p:nvGrpSpPr>
        <p:grpSpPr>
          <a:xfrm>
            <a:off x="4052180" y="5473705"/>
            <a:ext cx="4982237" cy="1156196"/>
            <a:chOff x="4052180" y="5460642"/>
            <a:chExt cx="4982237" cy="11561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D132EE4-147F-604A-AD9A-F89641A40C9D}"/>
                </a:ext>
              </a:extLst>
            </p:cNvPr>
            <p:cNvGrpSpPr/>
            <p:nvPr/>
          </p:nvGrpSpPr>
          <p:grpSpPr>
            <a:xfrm>
              <a:off x="4755198" y="5792504"/>
              <a:ext cx="4279219" cy="824334"/>
              <a:chOff x="4618587" y="5792504"/>
              <a:chExt cx="4279219" cy="82433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01BA772-D73C-994A-BC91-B72E07F89F04}"/>
                  </a:ext>
                </a:extLst>
              </p:cNvPr>
              <p:cNvSpPr/>
              <p:nvPr/>
            </p:nvSpPr>
            <p:spPr>
              <a:xfrm>
                <a:off x="4618587" y="5792504"/>
                <a:ext cx="4224810" cy="82433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EB9256-D6AF-A34C-9916-8B95502F6489}"/>
                  </a:ext>
                </a:extLst>
              </p:cNvPr>
              <p:cNvSpPr txBox="1"/>
              <p:nvPr/>
            </p:nvSpPr>
            <p:spPr>
              <a:xfrm>
                <a:off x="4656965" y="5890106"/>
                <a:ext cx="42408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Hints: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Make adjustments to our weekly habits</a:t>
                </a:r>
              </a:p>
            </p:txBody>
          </p:sp>
        </p:grpSp>
        <p:sp>
          <p:nvSpPr>
            <p:cNvPr id="11" name="Curved Down Arrow 10">
              <a:extLst>
                <a:ext uri="{FF2B5EF4-FFF2-40B4-BE49-F238E27FC236}">
                  <a16:creationId xmlns:a16="http://schemas.microsoft.com/office/drawing/2014/main" id="{9E21B9C7-0F63-694D-8E02-F9D4520EDC20}"/>
                </a:ext>
              </a:extLst>
            </p:cNvPr>
            <p:cNvSpPr/>
            <p:nvPr/>
          </p:nvSpPr>
          <p:spPr>
            <a:xfrm>
              <a:off x="4052180" y="5460642"/>
              <a:ext cx="969764" cy="304901"/>
            </a:xfrm>
            <a:prstGeom prst="curvedDownArrow">
              <a:avLst>
                <a:gd name="adj1" fmla="val 31307"/>
                <a:gd name="adj2" fmla="val 82293"/>
                <a:gd name="adj3" fmla="val 25000"/>
              </a:avLst>
            </a:prstGeom>
            <a:solidFill>
              <a:schemeClr val="accent1"/>
            </a:solidFill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B6B4FA1-7069-2E48-9A3C-B7BE8232DBFC}"/>
              </a:ext>
            </a:extLst>
          </p:cNvPr>
          <p:cNvSpPr txBox="1"/>
          <p:nvPr/>
        </p:nvSpPr>
        <p:spPr>
          <a:xfrm>
            <a:off x="209527" y="624560"/>
            <a:ext cx="455047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https://obesity-</a:t>
            </a:r>
            <a:r>
              <a:rPr lang="en-US" sz="2000" dirty="0" err="1"/>
              <a:t>predictor.herokuapp.com</a:t>
            </a:r>
            <a:r>
              <a:rPr lang="en-US" sz="2000" dirty="0"/>
              <a:t>/</a:t>
            </a:r>
          </a:p>
          <a:p>
            <a:endParaRPr lang="en-US" dirty="0"/>
          </a:p>
        </p:txBody>
      </p:sp>
      <p:pic>
        <p:nvPicPr>
          <p:cNvPr id="17" name="App_demo.mov">
            <a:hlinkClick r:id="" action="ppaction://media"/>
            <a:extLst>
              <a:ext uri="{FF2B5EF4-FFF2-40B4-BE49-F238E27FC236}">
                <a16:creationId xmlns:a16="http://schemas.microsoft.com/office/drawing/2014/main" id="{0417A531-1C2C-C24C-81C5-096EB2558F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857" t="11362" r="2292" b="16103"/>
          <a:stretch/>
        </p:blipFill>
        <p:spPr>
          <a:xfrm>
            <a:off x="189593" y="1144693"/>
            <a:ext cx="8771006" cy="42367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3EC71C-732C-C04F-88ED-05E4DF825695}"/>
              </a:ext>
            </a:extLst>
          </p:cNvPr>
          <p:cNvSpPr txBox="1"/>
          <p:nvPr/>
        </p:nvSpPr>
        <p:spPr>
          <a:xfrm>
            <a:off x="9757954" y="1267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7569D8-D1A5-0549-8ECE-740FA96194CA}"/>
              </a:ext>
            </a:extLst>
          </p:cNvPr>
          <p:cNvGrpSpPr/>
          <p:nvPr/>
        </p:nvGrpSpPr>
        <p:grpSpPr>
          <a:xfrm>
            <a:off x="2378022" y="5870073"/>
            <a:ext cx="4875906" cy="633584"/>
            <a:chOff x="2358277" y="5978284"/>
            <a:chExt cx="4875906" cy="63358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B118349-F1F6-9F40-97C6-F1A2A3BB62E8}"/>
                </a:ext>
              </a:extLst>
            </p:cNvPr>
            <p:cNvSpPr/>
            <p:nvPr/>
          </p:nvSpPr>
          <p:spPr>
            <a:xfrm>
              <a:off x="5049202" y="5978284"/>
              <a:ext cx="982482" cy="61405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08A0F1-3D00-374F-8478-605C1BA93345}"/>
                </a:ext>
              </a:extLst>
            </p:cNvPr>
            <p:cNvSpPr/>
            <p:nvPr/>
          </p:nvSpPr>
          <p:spPr>
            <a:xfrm>
              <a:off x="2358277" y="5978284"/>
              <a:ext cx="2401167" cy="61405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2D7DC4A-3A08-8942-A119-D6744DFB6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93191" y="6057619"/>
              <a:ext cx="484633" cy="48463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F177989-5F23-1D46-BD69-CDC363C4C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24178" y="6067228"/>
              <a:ext cx="880527" cy="49052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AD821F1-173B-F144-8921-DA3CCF2EE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46000"/>
            </a:blip>
            <a:stretch>
              <a:fillRect/>
            </a:stretch>
          </p:blipFill>
          <p:spPr>
            <a:xfrm>
              <a:off x="6251701" y="5997817"/>
              <a:ext cx="982482" cy="61405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EC56B5-A5B9-D34D-93C2-B4BF0379F077}"/>
                </a:ext>
              </a:extLst>
            </p:cNvPr>
            <p:cNvSpPr txBox="1"/>
            <p:nvPr/>
          </p:nvSpPr>
          <p:spPr>
            <a:xfrm>
              <a:off x="3880285" y="6092846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+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575B83-AA46-7241-B0AE-30ACD6C7BCDD}"/>
                </a:ext>
              </a:extLst>
            </p:cNvPr>
            <p:cNvSpPr txBox="1"/>
            <p:nvPr/>
          </p:nvSpPr>
          <p:spPr>
            <a:xfrm>
              <a:off x="4754738" y="6092846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+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A0B310-3292-C745-8318-AF64A5A15CA4}"/>
                </a:ext>
              </a:extLst>
            </p:cNvPr>
            <p:cNvSpPr txBox="1"/>
            <p:nvPr/>
          </p:nvSpPr>
          <p:spPr>
            <a:xfrm>
              <a:off x="6031684" y="6123624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→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BE8F747-A6FF-914D-9165-65870AD12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29080" b="31613"/>
            <a:stretch/>
          </p:blipFill>
          <p:spPr>
            <a:xfrm>
              <a:off x="2426191" y="6003514"/>
              <a:ext cx="1429702" cy="561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888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615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1918</TotalTime>
  <Words>662</Words>
  <Application>Microsoft Macintosh PowerPoint</Application>
  <PresentationFormat>On-screen Show (4:3)</PresentationFormat>
  <Paragraphs>193</Paragraphs>
  <Slides>17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Century Schoolbook</vt:lpstr>
      <vt:lpstr>Office Theme</vt:lpstr>
      <vt:lpstr>You Are What You Eat: Obesity Classification Based on  Weekly Habits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jhonsen djajamuliadi</dc:creator>
  <cp:lastModifiedBy>jhonsen djajamuliadi</cp:lastModifiedBy>
  <cp:revision>97</cp:revision>
  <dcterms:created xsi:type="dcterms:W3CDTF">2019-02-12T00:38:19Z</dcterms:created>
  <dcterms:modified xsi:type="dcterms:W3CDTF">2019-02-16T17:18:40Z</dcterms:modified>
</cp:coreProperties>
</file>